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76" r:id="rId4"/>
    <p:sldId id="272" r:id="rId5"/>
    <p:sldId id="277" r:id="rId6"/>
    <p:sldId id="284" r:id="rId7"/>
    <p:sldId id="285" r:id="rId8"/>
    <p:sldId id="278" r:id="rId9"/>
    <p:sldId id="283" r:id="rId10"/>
    <p:sldId id="280" r:id="rId11"/>
    <p:sldId id="268" r:id="rId12"/>
    <p:sldId id="269" r:id="rId13"/>
    <p:sldId id="270" r:id="rId14"/>
    <p:sldId id="286" r:id="rId15"/>
    <p:sldId id="287" r:id="rId16"/>
    <p:sldId id="267" r:id="rId17"/>
    <p:sldId id="258" r:id="rId18"/>
    <p:sldId id="261" r:id="rId19"/>
    <p:sldId id="260" r:id="rId20"/>
    <p:sldId id="265" r:id="rId21"/>
    <p:sldId id="26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94660"/>
  </p:normalViewPr>
  <p:slideViewPr>
    <p:cSldViewPr snapToGrid="0">
      <p:cViewPr varScale="1">
        <p:scale>
          <a:sx n="82" d="100"/>
          <a:sy n="82" d="100"/>
        </p:scale>
        <p:origin x="-888"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solidFill>
                  <a:schemeClr val="bg1">
                    <a:lumMod val="85000"/>
                  </a:schemeClr>
                </a:solidFill>
              </a:rPr>
              <a:t>中国知网
经济与管理科学学科</a:t>
            </a:r>
          </a:p>
        </c:rich>
      </c:tx>
      <c:layout/>
      <c:overlay val="0"/>
    </c:title>
    <c:autoTitleDeleted val="0"/>
    <c:view3D>
      <c:rotX val="15"/>
      <c:rotY val="20"/>
      <c:rAngAx val="1"/>
    </c:view3D>
    <c:floor>
      <c:thickness val="0"/>
    </c:floor>
    <c:sideWall>
      <c:thickness val="0"/>
    </c:sideWall>
    <c:backWall>
      <c:thickness val="0"/>
    </c:backWall>
    <c:plotArea>
      <c:layout/>
      <c:bar3DChart>
        <c:barDir val="bar"/>
        <c:grouping val="stacked"/>
        <c:varyColors val="0"/>
        <c:ser>
          <c:idx val="0"/>
          <c:order val="0"/>
          <c:tx>
            <c:strRef>
              <c:f>Sheet1!$B$1</c:f>
              <c:strCache>
                <c:ptCount val="1"/>
                <c:pt idx="0">
                  <c:v>中国知网
经济与管理科学学科</c:v>
                </c:pt>
              </c:strCache>
            </c:strRef>
          </c:tx>
          <c:invertIfNegative val="0"/>
          <c:dLbls>
            <c:txPr>
              <a:bodyPr/>
              <a:lstStyle/>
              <a:p>
                <a:pPr>
                  <a:defRPr>
                    <a:solidFill>
                      <a:schemeClr val="bg1">
                        <a:lumMod val="85000"/>
                      </a:schemeClr>
                    </a:solidFill>
                  </a:defRPr>
                </a:pPr>
                <a:endParaRPr lang="zh-CN"/>
              </a:p>
            </c:txPr>
            <c:showLegendKey val="0"/>
            <c:showVal val="1"/>
            <c:showCatName val="0"/>
            <c:showSerName val="0"/>
            <c:showPercent val="0"/>
            <c:showBubbleSize val="0"/>
            <c:showLeaderLines val="0"/>
          </c:dLbls>
          <c:cat>
            <c:strRef>
              <c:f>Sheet1!$A$2:$A$3</c:f>
              <c:strCache>
                <c:ptCount val="2"/>
                <c:pt idx="0">
                  <c:v>非农村居民幸福指数的相关研究</c:v>
                </c:pt>
                <c:pt idx="1">
                  <c:v>农村居民幸福指数的相关研究</c:v>
                </c:pt>
              </c:strCache>
            </c:strRef>
          </c:cat>
          <c:val>
            <c:numRef>
              <c:f>Sheet1!$B$2:$B$3</c:f>
              <c:numCache>
                <c:formatCode>General</c:formatCode>
                <c:ptCount val="2"/>
                <c:pt idx="0">
                  <c:v>11392</c:v>
                </c:pt>
                <c:pt idx="1">
                  <c:v>697</c:v>
                </c:pt>
              </c:numCache>
            </c:numRef>
          </c:val>
        </c:ser>
        <c:dLbls>
          <c:showLegendKey val="0"/>
          <c:showVal val="0"/>
          <c:showCatName val="0"/>
          <c:showSerName val="0"/>
          <c:showPercent val="0"/>
          <c:showBubbleSize val="0"/>
        </c:dLbls>
        <c:gapWidth val="150"/>
        <c:shape val="cone"/>
        <c:axId val="137274112"/>
        <c:axId val="137275648"/>
        <c:axId val="0"/>
      </c:bar3DChart>
      <c:catAx>
        <c:axId val="137274112"/>
        <c:scaling>
          <c:orientation val="minMax"/>
        </c:scaling>
        <c:delete val="0"/>
        <c:axPos val="l"/>
        <c:majorTickMark val="out"/>
        <c:minorTickMark val="none"/>
        <c:tickLblPos val="nextTo"/>
        <c:txPr>
          <a:bodyPr/>
          <a:lstStyle/>
          <a:p>
            <a:pPr>
              <a:defRPr>
                <a:solidFill>
                  <a:schemeClr val="bg1">
                    <a:lumMod val="85000"/>
                  </a:schemeClr>
                </a:solidFill>
              </a:defRPr>
            </a:pPr>
            <a:endParaRPr lang="zh-CN"/>
          </a:p>
        </c:txPr>
        <c:crossAx val="137275648"/>
        <c:crosses val="autoZero"/>
        <c:auto val="1"/>
        <c:lblAlgn val="ctr"/>
        <c:lblOffset val="100"/>
        <c:noMultiLvlLbl val="0"/>
      </c:catAx>
      <c:valAx>
        <c:axId val="137275648"/>
        <c:scaling>
          <c:orientation val="minMax"/>
        </c:scaling>
        <c:delete val="0"/>
        <c:axPos val="b"/>
        <c:majorGridlines/>
        <c:numFmt formatCode="General" sourceLinked="1"/>
        <c:majorTickMark val="out"/>
        <c:minorTickMark val="none"/>
        <c:tickLblPos val="nextTo"/>
        <c:txPr>
          <a:bodyPr/>
          <a:lstStyle/>
          <a:p>
            <a:pPr>
              <a:defRPr>
                <a:solidFill>
                  <a:schemeClr val="bg1">
                    <a:lumMod val="85000"/>
                  </a:schemeClr>
                </a:solidFill>
              </a:defRPr>
            </a:pPr>
            <a:endParaRPr lang="zh-CN"/>
          </a:p>
        </c:txPr>
        <c:crossAx val="137274112"/>
        <c:crosses val="autoZero"/>
        <c:crossBetween val="between"/>
      </c:valAx>
      <c:spPr>
        <a:noFill/>
        <a:ln w="25400">
          <a:noFill/>
        </a:ln>
      </c:spPr>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4141210463321527E-2"/>
          <c:y val="1.7832552207126179E-2"/>
          <c:w val="0.89722052602286517"/>
          <c:h val="0.84562480708797616"/>
        </c:manualLayout>
      </c:layout>
      <c:pie3DChart>
        <c:varyColors val="1"/>
        <c:ser>
          <c:idx val="0"/>
          <c:order val="0"/>
          <c:tx>
            <c:strRef>
              <c:f>Sheet1!$B$1</c:f>
              <c:strCache>
                <c:ptCount val="1"/>
                <c:pt idx="0">
                  <c:v>销售额</c:v>
                </c:pt>
              </c:strCache>
            </c:strRef>
          </c:tx>
          <c:dPt>
            <c:idx val="0"/>
            <c:bubble3D val="0"/>
            <c:explosion val="7"/>
            <c:spPr>
              <a:solidFill>
                <a:srgbClr val="0F85F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2-6729-45BE-A226-6D75F62BAF93}"/>
              </c:ext>
            </c:extLst>
          </c:dPt>
          <c:dPt>
            <c:idx val="1"/>
            <c:bubble3D val="0"/>
            <c:explosion val="10"/>
            <c:spPr>
              <a:solidFill>
                <a:schemeClr val="accent5">
                  <a:shade val="86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6-6729-45BE-A226-6D75F62BAF93}"/>
              </c:ext>
            </c:extLst>
          </c:dPt>
          <c:dPt>
            <c:idx val="2"/>
            <c:bubble3D val="0"/>
            <c:explosion val="9"/>
            <c:spPr>
              <a:solidFill>
                <a:schemeClr val="accent5">
                  <a:tint val="86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7-6729-45BE-A226-6D75F62BAF93}"/>
              </c:ext>
            </c:extLst>
          </c:dPt>
          <c:dPt>
            <c:idx val="3"/>
            <c:bubble3D val="0"/>
            <c:explosion val="12"/>
            <c:spPr>
              <a:solidFill>
                <a:schemeClr val="accent5">
                  <a:tint val="58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8-6729-45BE-A226-6D75F62BAF93}"/>
              </c:ext>
            </c:extLst>
          </c:dPt>
          <c:dLbls>
            <c:delete val="1"/>
          </c:dLbls>
          <c:cat>
            <c:strRef>
              <c:f>Sheet1!$A$2:$A$4</c:f>
              <c:strCache>
                <c:ptCount val="3"/>
                <c:pt idx="0">
                  <c:v>国际性</c:v>
                </c:pt>
                <c:pt idx="1">
                  <c:v>全国性</c:v>
                </c:pt>
                <c:pt idx="2">
                  <c:v>区域性</c:v>
                </c:pt>
              </c:strCache>
            </c:strRef>
          </c:cat>
          <c:val>
            <c:numRef>
              <c:f>Sheet1!$B$2:$B$4</c:f>
              <c:numCache>
                <c:formatCode>General</c:formatCode>
                <c:ptCount val="3"/>
                <c:pt idx="0">
                  <c:v>5</c:v>
                </c:pt>
                <c:pt idx="1">
                  <c:v>10</c:v>
                </c:pt>
                <c:pt idx="2">
                  <c:v>85</c:v>
                </c:pt>
              </c:numCache>
            </c:numRef>
          </c:val>
          <c:extLst xmlns:c16r2="http://schemas.microsoft.com/office/drawing/2015/06/chart">
            <c:ext xmlns:c16="http://schemas.microsoft.com/office/drawing/2014/chart" uri="{C3380CC4-5D6E-409C-BE32-E72D297353CC}">
              <c16:uniqueId val="{00000000-6729-45BE-A226-6D75F62BAF93}"/>
            </c:ext>
          </c:extLst>
        </c:ser>
        <c:dLbls>
          <c:dLblPos val="ctr"/>
          <c:showLegendKey val="0"/>
          <c:showVal val="0"/>
          <c:showCatName val="0"/>
          <c:showSerName val="0"/>
          <c:showPercent val="1"/>
          <c:showBubbleSize val="0"/>
          <c:showLeaderLines val="1"/>
        </c:dLbls>
      </c:pie3DChart>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455708661417322E-2"/>
          <c:y val="0.11309774156632987"/>
          <c:w val="0.57251820866141734"/>
          <c:h val="0.8587772601638004"/>
        </c:manualLayout>
      </c:layout>
      <c:doughnutChart>
        <c:varyColors val="1"/>
        <c:ser>
          <c:idx val="0"/>
          <c:order val="0"/>
          <c:tx>
            <c:strRef>
              <c:f>Sheet1!$B$1</c:f>
              <c:strCache>
                <c:ptCount val="1"/>
                <c:pt idx="0">
                  <c:v>销售额</c:v>
                </c:pt>
              </c:strCache>
            </c:strRef>
          </c:tx>
          <c:explosion val="25"/>
          <c:cat>
            <c:strRef>
              <c:f>Sheet1!$A$2:$A$3</c:f>
              <c:strCache>
                <c:ptCount val="2"/>
                <c:pt idx="0">
                  <c:v>关注于幸福感的影响因素</c:v>
                </c:pt>
                <c:pt idx="1">
                  <c:v>对地区间幸福感差异的原因</c:v>
                </c:pt>
              </c:strCache>
            </c:strRef>
          </c:cat>
          <c:val>
            <c:numRef>
              <c:f>Sheet1!$B$2:$B$3</c:f>
              <c:numCache>
                <c:formatCode>General</c:formatCode>
                <c:ptCount val="2"/>
                <c:pt idx="0">
                  <c:v>8.1999999999999993</c:v>
                </c:pt>
                <c:pt idx="1">
                  <c:v>0.6</c:v>
                </c:pt>
              </c:numCache>
            </c:numRef>
          </c:val>
        </c:ser>
        <c:dLbls>
          <c:showLegendKey val="0"/>
          <c:showVal val="0"/>
          <c:showCatName val="0"/>
          <c:showSerName val="0"/>
          <c:showPercent val="0"/>
          <c:showBubbleSize val="0"/>
          <c:showLeaderLines val="1"/>
        </c:dLbls>
        <c:firstSliceAng val="0"/>
        <c:holeSize val="50"/>
      </c:doughnutChart>
    </c:plotArea>
    <c:legend>
      <c:legendPos val="r"/>
      <c:legendEntry>
        <c:idx val="0"/>
        <c:txPr>
          <a:bodyPr/>
          <a:lstStyle/>
          <a:p>
            <a:pPr>
              <a:defRPr sz="2500" baseline="0">
                <a:solidFill>
                  <a:schemeClr val="bg1">
                    <a:lumMod val="85000"/>
                  </a:schemeClr>
                </a:solidFill>
              </a:defRPr>
            </a:pPr>
            <a:endParaRPr lang="zh-CN"/>
          </a:p>
        </c:txPr>
      </c:legendEntry>
      <c:legendEntry>
        <c:idx val="1"/>
        <c:txPr>
          <a:bodyPr/>
          <a:lstStyle/>
          <a:p>
            <a:pPr>
              <a:defRPr sz="2500" baseline="0">
                <a:solidFill>
                  <a:schemeClr val="bg1">
                    <a:lumMod val="85000"/>
                  </a:schemeClr>
                </a:solidFill>
              </a:defRPr>
            </a:pPr>
            <a:endParaRPr lang="zh-CN"/>
          </a:p>
        </c:txPr>
      </c:legendEntry>
      <c:layout>
        <c:manualLayout>
          <c:xMode val="edge"/>
          <c:yMode val="edge"/>
          <c:x val="0.66336724901574806"/>
          <c:y val="0.38644208990882811"/>
          <c:w val="0.32725775098425197"/>
          <c:h val="0.53240104992611648"/>
        </c:manualLayout>
      </c:layout>
      <c:overlay val="0"/>
    </c:legend>
    <c:plotVisOnly val="1"/>
    <c:dispBlanksAs val="gap"/>
    <c:showDLblsOverMax val="0"/>
  </c:chart>
  <c:txPr>
    <a:bodyPr/>
    <a:lstStyle/>
    <a:p>
      <a:pPr>
        <a:defRPr sz="1800"/>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9C455CB-ADBF-4791-84C9-52ED41BD66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9D5F9567-E6B6-4705-B3F3-A848FCC051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EF6C95F8-180B-4579-A346-45FFB905F995}"/>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5" name="页脚占位符 4">
            <a:extLst>
              <a:ext uri="{FF2B5EF4-FFF2-40B4-BE49-F238E27FC236}">
                <a16:creationId xmlns:a16="http://schemas.microsoft.com/office/drawing/2014/main" xmlns="" id="{2A7FDF03-9C25-4B26-8357-CEDD75F940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F515CA1-AA47-4A03-A242-503E28415F83}"/>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89042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7D32D0-B8D4-49D0-88B9-C4DA7C8FDD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6807D67-4877-4286-ADB0-52C49581580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A467901-81DE-43F3-9D3F-CED7D3A801D9}"/>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5" name="页脚占位符 4">
            <a:extLst>
              <a:ext uri="{FF2B5EF4-FFF2-40B4-BE49-F238E27FC236}">
                <a16:creationId xmlns:a16="http://schemas.microsoft.com/office/drawing/2014/main" xmlns="" id="{B874C42E-4D73-42B8-A257-AD60EC18CB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A1148D8-4861-42C9-A3F3-28FE56FE7858}"/>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13986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8A28E50A-3DD6-49E3-A526-B1712005323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DB2EF0A3-E827-42E5-BAA4-492ADC58C9D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2C52B96B-6C4A-4429-9A26-8BCF32D48E7D}"/>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5" name="页脚占位符 4">
            <a:extLst>
              <a:ext uri="{FF2B5EF4-FFF2-40B4-BE49-F238E27FC236}">
                <a16:creationId xmlns:a16="http://schemas.microsoft.com/office/drawing/2014/main" xmlns="" id="{52D47CD2-93F8-448A-B6CE-FDB49184B0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629EED5-4EFB-4B26-B9EB-180E76775E4C}"/>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2663288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56805" y="318049"/>
            <a:ext cx="1384874" cy="550403"/>
          </a:xfrm>
          <a:prstGeom prst="rect">
            <a:avLst/>
          </a:prstGeom>
        </p:spPr>
      </p:pic>
    </p:spTree>
    <p:extLst>
      <p:ext uri="{BB962C8B-B14F-4D97-AF65-F5344CB8AC3E}">
        <p14:creationId xmlns:p14="http://schemas.microsoft.com/office/powerpoint/2010/main" val="2666593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6724"/>
          </a:xfrm>
          <a:prstGeom prst="rect">
            <a:avLst/>
          </a:prstGeom>
        </p:spPr>
      </p:pic>
      <p:pic>
        <p:nvPicPr>
          <p:cNvPr id="5" name="图片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6805" y="318049"/>
            <a:ext cx="1384874" cy="550403"/>
          </a:xfrm>
          <a:prstGeom prst="rect">
            <a:avLst/>
          </a:prstGeom>
        </p:spPr>
      </p:pic>
    </p:spTree>
    <p:extLst>
      <p:ext uri="{BB962C8B-B14F-4D97-AF65-F5344CB8AC3E}">
        <p14:creationId xmlns:p14="http://schemas.microsoft.com/office/powerpoint/2010/main" val="1858103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723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5C4974B-1346-4E82-B5C0-C6BF2D20B9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3EAEB79-4FCC-4531-8CBB-87E76DED582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D389342-C866-4E93-BB92-2CC5ED4EB4F3}"/>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5" name="页脚占位符 4">
            <a:extLst>
              <a:ext uri="{FF2B5EF4-FFF2-40B4-BE49-F238E27FC236}">
                <a16:creationId xmlns:a16="http://schemas.microsoft.com/office/drawing/2014/main" xmlns="" id="{2993C212-1021-45E0-BF71-7B826CDBC7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348FADA-F06A-4C28-BCC1-32FCBB3BB3A2}"/>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199257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D796E3-EEC8-40EB-9832-F4042C5A91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27F8B1CA-8C6A-4AA8-921E-D16DA8F32A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5BCC55B1-A47D-4130-A315-D97F3C603186}"/>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5" name="页脚占位符 4">
            <a:extLst>
              <a:ext uri="{FF2B5EF4-FFF2-40B4-BE49-F238E27FC236}">
                <a16:creationId xmlns:a16="http://schemas.microsoft.com/office/drawing/2014/main" xmlns="" id="{F802A19F-D862-4F01-AA4A-8F9AA97242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74F81A0-B26A-405B-8147-B59D289E4D73}"/>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2629241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D940105-F937-4A31-84CF-6135B353D9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F2C51A5D-E18A-466C-BA39-D3DA250AA55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96C3971B-F3F8-4137-8BE3-D4D7910118F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1D393CBF-F2F1-470F-B8D1-A7FD91987680}"/>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6" name="页脚占位符 5">
            <a:extLst>
              <a:ext uri="{FF2B5EF4-FFF2-40B4-BE49-F238E27FC236}">
                <a16:creationId xmlns:a16="http://schemas.microsoft.com/office/drawing/2014/main" xmlns="" id="{AC04E907-7A18-4A93-BBB2-A58DF88E53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3A30FB8-BABB-478C-BAFE-1B2D58218569}"/>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364617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0464F5B-72B4-44D0-8877-67F6A570C1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51C6BE35-37F9-48B4-87AF-ABAFE2FB6C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2786D1C-4277-496F-AC50-1B297AF348B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A0948028-9F01-4FC8-9A19-AD7F494B4B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80762735-0467-4861-AFA0-FF9B9BC5195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25A23994-296F-480C-854A-FDEFCC1E60C8}"/>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8" name="页脚占位符 7">
            <a:extLst>
              <a:ext uri="{FF2B5EF4-FFF2-40B4-BE49-F238E27FC236}">
                <a16:creationId xmlns:a16="http://schemas.microsoft.com/office/drawing/2014/main" xmlns="" id="{236B33CE-F643-41DF-B6D2-691BAAC92C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7AA19287-1E49-4350-8D27-98B6C1709DB1}"/>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60614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FA8DBC-295F-44D3-BFC4-50DB05B9CE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BEFF1E4C-CD39-4447-A635-DAC989044CCE}"/>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4" name="页脚占位符 3">
            <a:extLst>
              <a:ext uri="{FF2B5EF4-FFF2-40B4-BE49-F238E27FC236}">
                <a16:creationId xmlns:a16="http://schemas.microsoft.com/office/drawing/2014/main" xmlns="" id="{888FBA4E-BB54-4DB4-845C-DA8C42613EC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BA925EC1-2D60-4508-AC65-48D4219028EA}"/>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4274861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18D3D61D-BF77-493A-9801-BEBDCFA2AFB9}"/>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3" name="页脚占位符 2">
            <a:extLst>
              <a:ext uri="{FF2B5EF4-FFF2-40B4-BE49-F238E27FC236}">
                <a16:creationId xmlns:a16="http://schemas.microsoft.com/office/drawing/2014/main" xmlns="" id="{8BF9FDEE-94D3-4D3F-9277-C883D5DAC1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35C8511-3D6D-43E6-B2BB-17DB529F1DFE}"/>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947588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63A3D3B-04A9-48C8-93FA-F29BAE006F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B813A818-413B-48D2-B22F-8440135FA6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D232760-4E4B-4DE0-A40A-D8D2EEB1F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E6CEB78-00A9-4DF4-8702-3CC06947EB84}"/>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6" name="页脚占位符 5">
            <a:extLst>
              <a:ext uri="{FF2B5EF4-FFF2-40B4-BE49-F238E27FC236}">
                <a16:creationId xmlns:a16="http://schemas.microsoft.com/office/drawing/2014/main" xmlns="" id="{9707BA82-9C87-4906-B73A-67176129D1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B4A7D81-E441-4954-A33B-4BD2D4F4BC04}"/>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1212253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BC6534-D091-49F0-9575-D41F8BC9C3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A21DB4CD-4241-41DD-83AE-4D7765ED6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C31978F7-9660-45FB-B79C-3B4321090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A5677EB-689E-4275-8858-F38B60D3DB62}"/>
              </a:ext>
            </a:extLst>
          </p:cNvPr>
          <p:cNvSpPr>
            <a:spLocks noGrp="1"/>
          </p:cNvSpPr>
          <p:nvPr>
            <p:ph type="dt" sz="half" idx="10"/>
          </p:nvPr>
        </p:nvSpPr>
        <p:spPr/>
        <p:txBody>
          <a:bodyPr/>
          <a:lstStyle/>
          <a:p>
            <a:fld id="{3F6CA8A6-C4E7-4EDB-96AD-40BCF09FF95B}" type="datetimeFigureOut">
              <a:rPr lang="zh-CN" altLang="en-US" smtClean="0"/>
              <a:t>2017/12/23</a:t>
            </a:fld>
            <a:endParaRPr lang="zh-CN" altLang="en-US"/>
          </a:p>
        </p:txBody>
      </p:sp>
      <p:sp>
        <p:nvSpPr>
          <p:cNvPr id="6" name="页脚占位符 5">
            <a:extLst>
              <a:ext uri="{FF2B5EF4-FFF2-40B4-BE49-F238E27FC236}">
                <a16:creationId xmlns:a16="http://schemas.microsoft.com/office/drawing/2014/main" xmlns="" id="{2699AECB-3243-44E9-BC86-EC1EF619C2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463B7B9-0C81-410B-9767-EDE2DEE18339}"/>
              </a:ext>
            </a:extLst>
          </p:cNvPr>
          <p:cNvSpPr>
            <a:spLocks noGrp="1"/>
          </p:cNvSpPr>
          <p:nvPr>
            <p:ph type="sldNum" sz="quarter" idx="12"/>
          </p:nvPr>
        </p:nvSpPr>
        <p:spPr/>
        <p:txBody>
          <a:body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324641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865CC6A-4191-4D74-ADBC-F9F6EA4798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DFBAF5E-5560-46E5-BF3E-DBC1FAE74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D08D3BD-F4E2-4C8A-93BF-E0F02C93F2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CA8A6-C4E7-4EDB-96AD-40BCF09FF95B}" type="datetimeFigureOut">
              <a:rPr lang="zh-CN" altLang="en-US" smtClean="0"/>
              <a:t>2017/12/23</a:t>
            </a:fld>
            <a:endParaRPr lang="zh-CN" altLang="en-US"/>
          </a:p>
        </p:txBody>
      </p:sp>
      <p:sp>
        <p:nvSpPr>
          <p:cNvPr id="5" name="页脚占位符 4">
            <a:extLst>
              <a:ext uri="{FF2B5EF4-FFF2-40B4-BE49-F238E27FC236}">
                <a16:creationId xmlns:a16="http://schemas.microsoft.com/office/drawing/2014/main" xmlns="" id="{B5C0F53C-A357-4B99-B1F5-3B14A270A0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1E753918-9A94-45B3-9C83-131466579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594ACE-1841-46D3-A657-1A4611B1C511}" type="slidenum">
              <a:rPr lang="zh-CN" altLang="en-US" smtClean="0"/>
              <a:t>‹#›</a:t>
            </a:fld>
            <a:endParaRPr lang="zh-CN" altLang="en-US"/>
          </a:p>
        </p:txBody>
      </p:sp>
    </p:spTree>
    <p:extLst>
      <p:ext uri="{BB962C8B-B14F-4D97-AF65-F5344CB8AC3E}">
        <p14:creationId xmlns:p14="http://schemas.microsoft.com/office/powerpoint/2010/main" val="814797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224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0295" rtl="0" eaLnBrk="1" latinLnBrk="0" hangingPunct="1">
        <a:lnSpc>
          <a:spcPct val="90000"/>
        </a:lnSpc>
        <a:spcBef>
          <a:spcPct val="0"/>
        </a:spcBef>
        <a:buNone/>
        <a:defRPr sz="4380" kern="1200">
          <a:solidFill>
            <a:schemeClr val="tx1"/>
          </a:solidFill>
          <a:latin typeface="+mj-lt"/>
          <a:ea typeface="+mj-ea"/>
          <a:cs typeface="+mj-cs"/>
        </a:defRPr>
      </a:lvl1pPr>
    </p:titleStyle>
    <p:bodyStyle>
      <a:lvl1pPr marL="227574" indent="-227574" algn="l" defTabSz="910295" rtl="0" eaLnBrk="1" latinLnBrk="0" hangingPunct="1">
        <a:lnSpc>
          <a:spcPct val="90000"/>
        </a:lnSpc>
        <a:spcBef>
          <a:spcPts val="996"/>
        </a:spcBef>
        <a:buFont typeface="Arial" panose="020B0604020202020204" pitchFamily="34" charset="0"/>
        <a:buChar char="•"/>
        <a:defRPr sz="2788" kern="1200">
          <a:solidFill>
            <a:schemeClr val="tx1"/>
          </a:solidFill>
          <a:latin typeface="+mn-lt"/>
          <a:ea typeface="+mn-ea"/>
          <a:cs typeface="+mn-cs"/>
        </a:defRPr>
      </a:lvl1pPr>
      <a:lvl2pPr marL="682722" indent="-227574" algn="l" defTabSz="910295" rtl="0" eaLnBrk="1" latinLnBrk="0" hangingPunct="1">
        <a:lnSpc>
          <a:spcPct val="90000"/>
        </a:lnSpc>
        <a:spcBef>
          <a:spcPts val="498"/>
        </a:spcBef>
        <a:buFont typeface="Arial" panose="020B0604020202020204" pitchFamily="34" charset="0"/>
        <a:buChar char="•"/>
        <a:defRPr sz="2389" kern="1200">
          <a:solidFill>
            <a:schemeClr val="tx1"/>
          </a:solidFill>
          <a:latin typeface="+mn-lt"/>
          <a:ea typeface="+mn-ea"/>
          <a:cs typeface="+mn-cs"/>
        </a:defRPr>
      </a:lvl2pPr>
      <a:lvl3pPr marL="1137869" indent="-227574" algn="l" defTabSz="910295" rtl="0" eaLnBrk="1" latinLnBrk="0" hangingPunct="1">
        <a:lnSpc>
          <a:spcPct val="90000"/>
        </a:lnSpc>
        <a:spcBef>
          <a:spcPts val="498"/>
        </a:spcBef>
        <a:buFont typeface="Arial" panose="020B0604020202020204" pitchFamily="34" charset="0"/>
        <a:buChar char="•"/>
        <a:defRPr sz="1991" kern="1200">
          <a:solidFill>
            <a:schemeClr val="tx1"/>
          </a:solidFill>
          <a:latin typeface="+mn-lt"/>
          <a:ea typeface="+mn-ea"/>
          <a:cs typeface="+mn-cs"/>
        </a:defRPr>
      </a:lvl3pPr>
      <a:lvl4pPr marL="1593017" indent="-227574" algn="l" defTabSz="910295" rtl="0" eaLnBrk="1" latinLnBrk="0" hangingPunct="1">
        <a:lnSpc>
          <a:spcPct val="90000"/>
        </a:lnSpc>
        <a:spcBef>
          <a:spcPts val="498"/>
        </a:spcBef>
        <a:buFont typeface="Arial" panose="020B0604020202020204" pitchFamily="34" charset="0"/>
        <a:buChar char="•"/>
        <a:defRPr sz="1792" kern="1200">
          <a:solidFill>
            <a:schemeClr val="tx1"/>
          </a:solidFill>
          <a:latin typeface="+mn-lt"/>
          <a:ea typeface="+mn-ea"/>
          <a:cs typeface="+mn-cs"/>
        </a:defRPr>
      </a:lvl4pPr>
      <a:lvl5pPr marL="2048165" indent="-227574" algn="l" defTabSz="910295" rtl="0" eaLnBrk="1" latinLnBrk="0" hangingPunct="1">
        <a:lnSpc>
          <a:spcPct val="90000"/>
        </a:lnSpc>
        <a:spcBef>
          <a:spcPts val="498"/>
        </a:spcBef>
        <a:buFont typeface="Arial" panose="020B0604020202020204" pitchFamily="34" charset="0"/>
        <a:buChar char="•"/>
        <a:defRPr sz="1792" kern="1200">
          <a:solidFill>
            <a:schemeClr val="tx1"/>
          </a:solidFill>
          <a:latin typeface="+mn-lt"/>
          <a:ea typeface="+mn-ea"/>
          <a:cs typeface="+mn-cs"/>
        </a:defRPr>
      </a:lvl5pPr>
      <a:lvl6pPr marL="2503312" indent="-227574" algn="l" defTabSz="910295" rtl="0" eaLnBrk="1" latinLnBrk="0" hangingPunct="1">
        <a:lnSpc>
          <a:spcPct val="90000"/>
        </a:lnSpc>
        <a:spcBef>
          <a:spcPts val="498"/>
        </a:spcBef>
        <a:buFont typeface="Arial" panose="020B0604020202020204" pitchFamily="34" charset="0"/>
        <a:buChar char="•"/>
        <a:defRPr sz="1792" kern="1200">
          <a:solidFill>
            <a:schemeClr val="tx1"/>
          </a:solidFill>
          <a:latin typeface="+mn-lt"/>
          <a:ea typeface="+mn-ea"/>
          <a:cs typeface="+mn-cs"/>
        </a:defRPr>
      </a:lvl6pPr>
      <a:lvl7pPr marL="2958460" indent="-227574" algn="l" defTabSz="910295" rtl="0" eaLnBrk="1" latinLnBrk="0" hangingPunct="1">
        <a:lnSpc>
          <a:spcPct val="90000"/>
        </a:lnSpc>
        <a:spcBef>
          <a:spcPts val="498"/>
        </a:spcBef>
        <a:buFont typeface="Arial" panose="020B0604020202020204" pitchFamily="34" charset="0"/>
        <a:buChar char="•"/>
        <a:defRPr sz="1792" kern="1200">
          <a:solidFill>
            <a:schemeClr val="tx1"/>
          </a:solidFill>
          <a:latin typeface="+mn-lt"/>
          <a:ea typeface="+mn-ea"/>
          <a:cs typeface="+mn-cs"/>
        </a:defRPr>
      </a:lvl7pPr>
      <a:lvl8pPr marL="3413607" indent="-227574" algn="l" defTabSz="910295" rtl="0" eaLnBrk="1" latinLnBrk="0" hangingPunct="1">
        <a:lnSpc>
          <a:spcPct val="90000"/>
        </a:lnSpc>
        <a:spcBef>
          <a:spcPts val="498"/>
        </a:spcBef>
        <a:buFont typeface="Arial" panose="020B0604020202020204" pitchFamily="34" charset="0"/>
        <a:buChar char="•"/>
        <a:defRPr sz="1792" kern="1200">
          <a:solidFill>
            <a:schemeClr val="tx1"/>
          </a:solidFill>
          <a:latin typeface="+mn-lt"/>
          <a:ea typeface="+mn-ea"/>
          <a:cs typeface="+mn-cs"/>
        </a:defRPr>
      </a:lvl8pPr>
      <a:lvl9pPr marL="3868756" indent="-227574" algn="l" defTabSz="910295" rtl="0" eaLnBrk="1" latinLnBrk="0" hangingPunct="1">
        <a:lnSpc>
          <a:spcPct val="90000"/>
        </a:lnSpc>
        <a:spcBef>
          <a:spcPts val="498"/>
        </a:spcBef>
        <a:buFont typeface="Arial" panose="020B0604020202020204" pitchFamily="34" charset="0"/>
        <a:buChar char="•"/>
        <a:defRPr sz="1792" kern="1200">
          <a:solidFill>
            <a:schemeClr val="tx1"/>
          </a:solidFill>
          <a:latin typeface="+mn-lt"/>
          <a:ea typeface="+mn-ea"/>
          <a:cs typeface="+mn-cs"/>
        </a:defRPr>
      </a:lvl9pPr>
    </p:bodyStyle>
    <p:otherStyle>
      <a:defPPr>
        <a:defRPr lang="en-US"/>
      </a:defPPr>
      <a:lvl1pPr marL="0" algn="l" defTabSz="910295" rtl="0" eaLnBrk="1" latinLnBrk="0" hangingPunct="1">
        <a:defRPr sz="1792" kern="1200">
          <a:solidFill>
            <a:schemeClr val="tx1"/>
          </a:solidFill>
          <a:latin typeface="+mn-lt"/>
          <a:ea typeface="+mn-ea"/>
          <a:cs typeface="+mn-cs"/>
        </a:defRPr>
      </a:lvl1pPr>
      <a:lvl2pPr marL="455148" algn="l" defTabSz="910295" rtl="0" eaLnBrk="1" latinLnBrk="0" hangingPunct="1">
        <a:defRPr sz="1792" kern="1200">
          <a:solidFill>
            <a:schemeClr val="tx1"/>
          </a:solidFill>
          <a:latin typeface="+mn-lt"/>
          <a:ea typeface="+mn-ea"/>
          <a:cs typeface="+mn-cs"/>
        </a:defRPr>
      </a:lvl2pPr>
      <a:lvl3pPr marL="910295" algn="l" defTabSz="910295" rtl="0" eaLnBrk="1" latinLnBrk="0" hangingPunct="1">
        <a:defRPr sz="1792" kern="1200">
          <a:solidFill>
            <a:schemeClr val="tx1"/>
          </a:solidFill>
          <a:latin typeface="+mn-lt"/>
          <a:ea typeface="+mn-ea"/>
          <a:cs typeface="+mn-cs"/>
        </a:defRPr>
      </a:lvl3pPr>
      <a:lvl4pPr marL="1365443" algn="l" defTabSz="910295" rtl="0" eaLnBrk="1" latinLnBrk="0" hangingPunct="1">
        <a:defRPr sz="1792" kern="1200">
          <a:solidFill>
            <a:schemeClr val="tx1"/>
          </a:solidFill>
          <a:latin typeface="+mn-lt"/>
          <a:ea typeface="+mn-ea"/>
          <a:cs typeface="+mn-cs"/>
        </a:defRPr>
      </a:lvl4pPr>
      <a:lvl5pPr marL="1820591" algn="l" defTabSz="910295" rtl="0" eaLnBrk="1" latinLnBrk="0" hangingPunct="1">
        <a:defRPr sz="1792" kern="1200">
          <a:solidFill>
            <a:schemeClr val="tx1"/>
          </a:solidFill>
          <a:latin typeface="+mn-lt"/>
          <a:ea typeface="+mn-ea"/>
          <a:cs typeface="+mn-cs"/>
        </a:defRPr>
      </a:lvl5pPr>
      <a:lvl6pPr marL="2275738" algn="l" defTabSz="910295" rtl="0" eaLnBrk="1" latinLnBrk="0" hangingPunct="1">
        <a:defRPr sz="1792" kern="1200">
          <a:solidFill>
            <a:schemeClr val="tx1"/>
          </a:solidFill>
          <a:latin typeface="+mn-lt"/>
          <a:ea typeface="+mn-ea"/>
          <a:cs typeface="+mn-cs"/>
        </a:defRPr>
      </a:lvl6pPr>
      <a:lvl7pPr marL="2730886" algn="l" defTabSz="910295" rtl="0" eaLnBrk="1" latinLnBrk="0" hangingPunct="1">
        <a:defRPr sz="1792" kern="1200">
          <a:solidFill>
            <a:schemeClr val="tx1"/>
          </a:solidFill>
          <a:latin typeface="+mn-lt"/>
          <a:ea typeface="+mn-ea"/>
          <a:cs typeface="+mn-cs"/>
        </a:defRPr>
      </a:lvl7pPr>
      <a:lvl8pPr marL="3186034" algn="l" defTabSz="910295" rtl="0" eaLnBrk="1" latinLnBrk="0" hangingPunct="1">
        <a:defRPr sz="1792" kern="1200">
          <a:solidFill>
            <a:schemeClr val="tx1"/>
          </a:solidFill>
          <a:latin typeface="+mn-lt"/>
          <a:ea typeface="+mn-ea"/>
          <a:cs typeface="+mn-cs"/>
        </a:defRPr>
      </a:lvl8pPr>
      <a:lvl9pPr marL="3641181" algn="l" defTabSz="910295" rtl="0" eaLnBrk="1" latinLnBrk="0" hangingPunct="1">
        <a:defRPr sz="179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slide" Target="slide1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slide" Target="slide1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 Target="slide16.xml"/><Relationship Id="rId5" Type="http://schemas.openxmlformats.org/officeDocument/2006/relationships/slideLayout" Target="../slideLayouts/slideLayout7.xml"/><Relationship Id="rId4" Type="http://schemas.openxmlformats.org/officeDocument/2006/relationships/tags" Target="../tags/tag1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 Target="slide16.xml"/><Relationship Id="rId5" Type="http://schemas.openxmlformats.org/officeDocument/2006/relationships/slideLayout" Target="../slideLayouts/slideLayout14.xml"/><Relationship Id="rId4" Type="http://schemas.openxmlformats.org/officeDocument/2006/relationships/tags" Target="../tags/tag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slide" Target="slide1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329806" y="3073477"/>
            <a:ext cx="5105473" cy="906915"/>
          </a:xfrm>
          <a:prstGeom prst="rect">
            <a:avLst/>
          </a:prstGeom>
        </p:spPr>
        <p:txBody>
          <a:bodyPr wrap="square">
            <a:spAutoFit/>
          </a:bodyPr>
          <a:lstStyle/>
          <a:p>
            <a:pPr algn="r">
              <a:lnSpc>
                <a:spcPct val="150000"/>
              </a:lnSpc>
            </a:pPr>
            <a:r>
              <a:rPr lang="en-US" altLang="zh-CN" sz="40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40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4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9551349" y="5328115"/>
            <a:ext cx="2027118"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1351993" y="15240"/>
            <a:ext cx="6863916" cy="682752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11" name="文本框 10"/>
            <p:cNvSpPr txBox="1"/>
            <p:nvPr/>
          </p:nvSpPr>
          <p:spPr>
            <a:xfrm>
              <a:off x="3276600" y="3904634"/>
              <a:ext cx="4724400" cy="4589477"/>
            </a:xfrm>
            <a:prstGeom prst="rect">
              <a:avLst/>
            </a:prstGeom>
            <a:noFill/>
          </p:spPr>
          <p:txBody>
            <a:bodyPr wrap="square" rtlCol="0">
              <a:spAutoFit/>
            </a:bodyPr>
            <a:lstStyle/>
            <a:p>
              <a:pPr algn="ctr"/>
              <a:r>
                <a:rPr lang="en-US" altLang="zh-CN" sz="15306" dirty="0" smtClean="0">
                  <a:solidFill>
                    <a:schemeClr val="bg1"/>
                  </a:solidFill>
                  <a:effectLst>
                    <a:outerShdw blurRad="38100" dist="38100" dir="2700000" algn="tl">
                      <a:srgbClr val="000000">
                        <a:alpha val="43137"/>
                      </a:srgbClr>
                    </a:outerShdw>
                  </a:effectLst>
                  <a:latin typeface="Impact" panose="020B0806030902050204" pitchFamily="34" charset="0"/>
                </a:rPr>
                <a:t>01</a:t>
              </a:r>
              <a:endParaRPr lang="zh-CN" altLang="en-US" sz="15306"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2" name="MH_Entry_1">
            <a:hlinkClick r:id="rId5" action="ppaction://hlinksldjump"/>
            <a:extLst>
              <a:ext uri="{FF2B5EF4-FFF2-40B4-BE49-F238E27FC236}">
                <a16:creationId xmlns:a16="http://schemas.microsoft.com/office/drawing/2014/main" xmlns="" id="{35A8E419-4EA9-40B8-86C1-157DC4905A9A}"/>
              </a:ext>
            </a:extLst>
          </p:cNvPr>
          <p:cNvSpPr>
            <a:spLocks noChangeArrowheads="1"/>
          </p:cNvSpPr>
          <p:nvPr>
            <p:custDataLst>
              <p:tags r:id="rId1"/>
            </p:custDataLst>
          </p:nvPr>
        </p:nvSpPr>
        <p:spPr bwMode="auto">
          <a:xfrm>
            <a:off x="6329806" y="1679141"/>
            <a:ext cx="5105473" cy="60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zh-CN" altLang="en-US" sz="5400" dirty="0" smtClean="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54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6710510"/>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 presetClass="entr" presetSubtype="2" fill="hold" grpId="0" nodeType="withEffect" p14:presetBounceEnd="50000">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14:bounceEnd="50000">
                                          <p:cBhvr additive="base">
                                            <p:cTn id="18" dur="10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 presetClass="entr" presetSubtype="2"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1+#ppt_w/2"/>
                                              </p:val>
                                            </p:tav>
                                            <p:tav tm="100000">
                                              <p:val>
                                                <p:strVal val="#ppt_x"/>
                                              </p:val>
                                            </p:tav>
                                          </p:tavLst>
                                        </p:anim>
                                        <p:anim calcmode="lin" valueType="num">
                                          <p:cBhvr additive="base">
                                            <p:cTn id="1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186612" y="1374716"/>
            <a:ext cx="5724286"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17" name="Rectangle 3"/>
          <p:cNvSpPr/>
          <p:nvPr/>
        </p:nvSpPr>
        <p:spPr>
          <a:xfrm>
            <a:off x="5990253" y="1374716"/>
            <a:ext cx="5906278"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20"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查找数据过程</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 name="矩形 5"/>
          <p:cNvSpPr/>
          <p:nvPr/>
        </p:nvSpPr>
        <p:spPr>
          <a:xfrm>
            <a:off x="383825" y="5286363"/>
            <a:ext cx="5440964" cy="1099795"/>
          </a:xfrm>
          <a:prstGeom prst="rect">
            <a:avLst/>
          </a:prstGeom>
        </p:spPr>
        <p:txBody>
          <a:bodyPr wrap="square" lIns="48838" tIns="24419" rIns="48838" bIns="24419">
            <a:spAutoFit/>
          </a:bodyPr>
          <a:lstStyle/>
          <a:p>
            <a:pPr algn="ctr">
              <a:lnSpc>
                <a:spcPct val="130000"/>
              </a:lnSpc>
            </a:pPr>
            <a:r>
              <a:rPr lang="zh-CN" altLang="en-US" dirty="0">
                <a:solidFill>
                  <a:srgbClr val="959595"/>
                </a:solidFill>
                <a:latin typeface="微软雅黑" panose="020B0503020204020204" pitchFamily="34" charset="-122"/>
                <a:ea typeface="微软雅黑" panose="020B0503020204020204" pitchFamily="34" charset="-122"/>
              </a:rPr>
              <a:t>首先登录上海对外经贸大学图书馆数字资源网址</a:t>
            </a:r>
            <a:r>
              <a:rPr lang="en-US" altLang="zh-CN" dirty="0">
                <a:solidFill>
                  <a:srgbClr val="959595"/>
                </a:solidFill>
                <a:latin typeface="微软雅黑" panose="020B0503020204020204" pitchFamily="34" charset="-122"/>
                <a:ea typeface="微软雅黑" panose="020B0503020204020204" pitchFamily="34" charset="-122"/>
              </a:rPr>
              <a:t>lib.suibe.edu.cn</a:t>
            </a:r>
            <a:r>
              <a:rPr lang="zh-CN" altLang="en-US" dirty="0">
                <a:solidFill>
                  <a:srgbClr val="959595"/>
                </a:solidFill>
                <a:latin typeface="微软雅黑" panose="020B0503020204020204" pitchFamily="34" charset="-122"/>
                <a:ea typeface="微软雅黑" panose="020B0503020204020204" pitchFamily="34" charset="-122"/>
              </a:rPr>
              <a:t>，</a:t>
            </a:r>
            <a:r>
              <a:rPr lang="en-US" altLang="zh-CN" dirty="0">
                <a:solidFill>
                  <a:srgbClr val="959595"/>
                </a:solidFill>
                <a:latin typeface="微软雅黑" panose="020B0503020204020204" pitchFamily="34" charset="-122"/>
                <a:ea typeface="微软雅黑" panose="020B0503020204020204" pitchFamily="34" charset="-122"/>
              </a:rPr>
              <a:t/>
            </a:r>
            <a:br>
              <a:rPr lang="en-US" altLang="zh-CN" dirty="0">
                <a:solidFill>
                  <a:srgbClr val="959595"/>
                </a:solidFill>
                <a:latin typeface="微软雅黑" panose="020B0503020204020204" pitchFamily="34" charset="-122"/>
                <a:ea typeface="微软雅黑" panose="020B0503020204020204" pitchFamily="34" charset="-122"/>
              </a:rPr>
            </a:br>
            <a:r>
              <a:rPr lang="zh-CN" altLang="en-US" dirty="0">
                <a:solidFill>
                  <a:srgbClr val="959595"/>
                </a:solidFill>
                <a:latin typeface="微软雅黑" panose="020B0503020204020204" pitchFamily="34" charset="-122"/>
                <a:ea typeface="微软雅黑" panose="020B0503020204020204" pitchFamily="34" charset="-122"/>
              </a:rPr>
              <a:t>并将光标移至资源，点击</a:t>
            </a:r>
            <a:r>
              <a:rPr lang="en-US" altLang="zh-CN" dirty="0">
                <a:solidFill>
                  <a:srgbClr val="959595"/>
                </a:solidFill>
                <a:latin typeface="微软雅黑" panose="020B0503020204020204" pitchFamily="34" charset="-122"/>
                <a:ea typeface="微软雅黑" panose="020B0503020204020204" pitchFamily="34" charset="-122"/>
              </a:rPr>
              <a:t>more+</a:t>
            </a:r>
          </a:p>
        </p:txBody>
      </p:sp>
      <p:sp>
        <p:nvSpPr>
          <p:cNvPr id="29" name="矩形 28"/>
          <p:cNvSpPr/>
          <p:nvPr/>
        </p:nvSpPr>
        <p:spPr>
          <a:xfrm>
            <a:off x="6232866" y="5286362"/>
            <a:ext cx="5443496" cy="734439"/>
          </a:xfrm>
          <a:prstGeom prst="rect">
            <a:avLst/>
          </a:prstGeom>
        </p:spPr>
        <p:txBody>
          <a:bodyPr wrap="square" lIns="48838" tIns="24419" rIns="48838" bIns="24419">
            <a:spAutoFit/>
          </a:bodyPr>
          <a:lstStyle/>
          <a:p>
            <a:pPr algn="ctr">
              <a:lnSpc>
                <a:spcPct val="130000"/>
              </a:lnSpc>
            </a:pPr>
            <a:r>
              <a:rPr lang="zh-CN" altLang="en-US" dirty="0">
                <a:solidFill>
                  <a:srgbClr val="959595"/>
                </a:solidFill>
                <a:latin typeface="微软雅黑" panose="020B0503020204020204" pitchFamily="34" charset="-122"/>
                <a:ea typeface="微软雅黑" panose="020B0503020204020204" pitchFamily="34" charset="-122"/>
              </a:rPr>
              <a:t>搜索并打开</a:t>
            </a:r>
            <a:r>
              <a:rPr lang="en-US" altLang="zh-CN" dirty="0">
                <a:solidFill>
                  <a:srgbClr val="959595"/>
                </a:solidFill>
                <a:latin typeface="微软雅黑" panose="020B0503020204020204" pitchFamily="34" charset="-122"/>
                <a:ea typeface="微软雅黑" panose="020B0503020204020204" pitchFamily="34" charset="-122"/>
              </a:rPr>
              <a:t>EPS</a:t>
            </a:r>
            <a:r>
              <a:rPr lang="zh-CN" altLang="en-US" dirty="0">
                <a:solidFill>
                  <a:srgbClr val="959595"/>
                </a:solidFill>
                <a:latin typeface="微软雅黑" panose="020B0503020204020204" pitchFamily="34" charset="-122"/>
                <a:ea typeface="微软雅黑" panose="020B0503020204020204" pitchFamily="34" charset="-122"/>
              </a:rPr>
              <a:t>统计数据检索及经济预测分析</a:t>
            </a:r>
            <a:r>
              <a:rPr lang="zh-CN" altLang="en-US" dirty="0" smtClean="0">
                <a:solidFill>
                  <a:srgbClr val="959595"/>
                </a:solidFill>
                <a:latin typeface="微软雅黑" panose="020B0503020204020204" pitchFamily="34" charset="-122"/>
                <a:ea typeface="微软雅黑" panose="020B0503020204020204" pitchFamily="34" charset="-122"/>
              </a:rPr>
              <a:t>系统</a:t>
            </a:r>
            <a:endParaRPr lang="en-US" altLang="zh-CN" dirty="0" smtClean="0">
              <a:solidFill>
                <a:srgbClr val="959595"/>
              </a:solidFill>
              <a:latin typeface="微软雅黑" panose="020B0503020204020204" pitchFamily="34" charset="-122"/>
              <a:ea typeface="微软雅黑" panose="020B0503020204020204" pitchFamily="34" charset="-122"/>
            </a:endParaRPr>
          </a:p>
          <a:p>
            <a:pPr algn="ctr">
              <a:lnSpc>
                <a:spcPct val="130000"/>
              </a:lnSpc>
            </a:pPr>
            <a:r>
              <a:rPr lang="zh-CN" altLang="en-US" dirty="0">
                <a:solidFill>
                  <a:srgbClr val="959595"/>
                </a:solidFill>
                <a:latin typeface="微软雅黑" panose="020B0503020204020204" pitchFamily="34" charset="-122"/>
                <a:ea typeface="微软雅黑" panose="020B0503020204020204" pitchFamily="34" charset="-122"/>
              </a:rPr>
              <a:t>并</a:t>
            </a:r>
            <a:r>
              <a:rPr lang="zh-CN" altLang="en-US" dirty="0" smtClean="0">
                <a:solidFill>
                  <a:srgbClr val="959595"/>
                </a:solidFill>
                <a:latin typeface="微软雅黑" panose="020B0503020204020204" pitchFamily="34" charset="-122"/>
                <a:ea typeface="微软雅黑" panose="020B0503020204020204" pitchFamily="34" charset="-122"/>
              </a:rPr>
              <a:t>于</a:t>
            </a:r>
            <a:r>
              <a:rPr lang="en-US" altLang="zh-CN" dirty="0" smtClean="0">
                <a:solidFill>
                  <a:srgbClr val="959595"/>
                </a:solidFill>
                <a:latin typeface="微软雅黑" panose="020B0503020204020204" pitchFamily="34" charset="-122"/>
                <a:ea typeface="微软雅黑" panose="020B0503020204020204" pitchFamily="34" charset="-122"/>
              </a:rPr>
              <a:t>EPS</a:t>
            </a:r>
            <a:r>
              <a:rPr lang="zh-CN" altLang="en-US" dirty="0" smtClean="0">
                <a:solidFill>
                  <a:srgbClr val="959595"/>
                </a:solidFill>
                <a:latin typeface="微软雅黑" panose="020B0503020204020204" pitchFamily="34" charset="-122"/>
                <a:ea typeface="微软雅黑" panose="020B0503020204020204" pitchFamily="34" charset="-122"/>
              </a:rPr>
              <a:t>数据平台首页选择中国三农数据库</a:t>
            </a:r>
            <a:endParaRPr lang="en-US" altLang="zh-CN" dirty="0">
              <a:solidFill>
                <a:srgbClr val="959595"/>
              </a:solidFill>
              <a:latin typeface="微软雅黑" panose="020B0503020204020204" pitchFamily="34" charset="-122"/>
              <a:ea typeface="微软雅黑" panose="020B0503020204020204" pitchFamily="34" charset="-122"/>
            </a:endParaRPr>
          </a:p>
        </p:txBody>
      </p:sp>
      <p:pic>
        <p:nvPicPr>
          <p:cNvPr id="2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825" y="1747075"/>
            <a:ext cx="5440964" cy="291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2866" y="1745718"/>
            <a:ext cx="5443496" cy="292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1404006"/>
      </p:ext>
    </p:extLst>
  </p:cSld>
  <p:clrMapOvr>
    <a:masterClrMapping/>
  </p:clrMapOvr>
  <p:transition spd="slow" advClick="0" advTm="1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186612" y="1374716"/>
            <a:ext cx="5724286"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17" name="Rectangle 3"/>
          <p:cNvSpPr/>
          <p:nvPr/>
        </p:nvSpPr>
        <p:spPr>
          <a:xfrm>
            <a:off x="5990253" y="1374716"/>
            <a:ext cx="5906278"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20"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查找数据过程</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 name="矩形 5"/>
          <p:cNvSpPr/>
          <p:nvPr/>
        </p:nvSpPr>
        <p:spPr>
          <a:xfrm>
            <a:off x="383824" y="5286363"/>
            <a:ext cx="11292537" cy="734439"/>
          </a:xfrm>
          <a:prstGeom prst="rect">
            <a:avLst/>
          </a:prstGeom>
        </p:spPr>
        <p:txBody>
          <a:bodyPr wrap="square" lIns="48838" tIns="24419" rIns="48838" bIns="24419">
            <a:spAutoFit/>
          </a:bodyPr>
          <a:lstStyle/>
          <a:p>
            <a:pPr algn="ctr">
              <a:lnSpc>
                <a:spcPct val="130000"/>
              </a:lnSpc>
            </a:pPr>
            <a:r>
              <a:rPr lang="zh-CN" altLang="en-US" dirty="0">
                <a:solidFill>
                  <a:srgbClr val="959595"/>
                </a:solidFill>
                <a:latin typeface="微软雅黑" panose="020B0503020204020204" pitchFamily="34" charset="-122"/>
                <a:ea typeface="微软雅黑" panose="020B0503020204020204" pitchFamily="34" charset="-122"/>
              </a:rPr>
              <a:t>在该数据库中找到以下指标并导入到</a:t>
            </a:r>
            <a:r>
              <a:rPr lang="en-US" altLang="zh-CN" dirty="0">
                <a:solidFill>
                  <a:srgbClr val="959595"/>
                </a:solidFill>
                <a:latin typeface="微软雅黑" panose="020B0503020204020204" pitchFamily="34" charset="-122"/>
                <a:ea typeface="微软雅黑" panose="020B0503020204020204" pitchFamily="34" charset="-122"/>
              </a:rPr>
              <a:t>Excel</a:t>
            </a:r>
            <a:r>
              <a:rPr lang="zh-CN" altLang="en-US" dirty="0" smtClean="0">
                <a:solidFill>
                  <a:srgbClr val="959595"/>
                </a:solidFill>
                <a:latin typeface="微软雅黑" panose="020B0503020204020204" pitchFamily="34" charset="-122"/>
                <a:ea typeface="微软雅黑" panose="020B0503020204020204" pitchFamily="34" charset="-122"/>
              </a:rPr>
              <a:t>中</a:t>
            </a:r>
            <a:endParaRPr lang="en-US" altLang="zh-CN" dirty="0" smtClean="0">
              <a:solidFill>
                <a:srgbClr val="959595"/>
              </a:solidFill>
              <a:latin typeface="微软雅黑" panose="020B0503020204020204" pitchFamily="34" charset="-122"/>
              <a:ea typeface="微软雅黑" panose="020B0503020204020204" pitchFamily="34" charset="-122"/>
            </a:endParaRPr>
          </a:p>
          <a:p>
            <a:pPr algn="ctr">
              <a:lnSpc>
                <a:spcPct val="130000"/>
              </a:lnSpc>
            </a:pPr>
            <a:r>
              <a:rPr lang="en-US" altLang="zh-CN" dirty="0" err="1">
                <a:solidFill>
                  <a:srgbClr val="959595"/>
                </a:solidFill>
                <a:latin typeface="微软雅黑" panose="020B0503020204020204" pitchFamily="34" charset="-122"/>
                <a:ea typeface="微软雅黑" panose="020B0503020204020204" pitchFamily="34" charset="-122"/>
              </a:rPr>
              <a:t>ps</a:t>
            </a:r>
            <a:r>
              <a:rPr lang="zh-CN" altLang="en-US" dirty="0">
                <a:solidFill>
                  <a:srgbClr val="959595"/>
                </a:solidFill>
                <a:latin typeface="微软雅黑" panose="020B0503020204020204" pitchFamily="34" charset="-122"/>
                <a:ea typeface="微软雅黑" panose="020B0503020204020204" pitchFamily="34" charset="-122"/>
              </a:rPr>
              <a:t>：地区行全选并取消“全国”选项，时间列选</a:t>
            </a:r>
            <a:r>
              <a:rPr lang="en-US" altLang="zh-CN" dirty="0">
                <a:solidFill>
                  <a:srgbClr val="959595"/>
                </a:solidFill>
                <a:latin typeface="微软雅黑" panose="020B0503020204020204" pitchFamily="34" charset="-122"/>
                <a:ea typeface="微软雅黑" panose="020B0503020204020204" pitchFamily="34" charset="-122"/>
              </a:rPr>
              <a:t>2015</a:t>
            </a:r>
            <a:r>
              <a:rPr lang="zh-CN" altLang="en-US" dirty="0">
                <a:solidFill>
                  <a:srgbClr val="959595"/>
                </a:solidFill>
                <a:latin typeface="微软雅黑" panose="020B0503020204020204" pitchFamily="34" charset="-122"/>
                <a:ea typeface="微软雅黑" panose="020B0503020204020204" pitchFamily="34" charset="-122"/>
              </a:rPr>
              <a:t>年</a:t>
            </a:r>
            <a:endParaRPr lang="en-US" altLang="zh-CN" dirty="0">
              <a:solidFill>
                <a:srgbClr val="959595"/>
              </a:solidFill>
              <a:latin typeface="微软雅黑" panose="020B0503020204020204" pitchFamily="34" charset="-122"/>
              <a:ea typeface="微软雅黑" panose="020B0503020204020204" pitchFamily="34" charset="-122"/>
            </a:endParaRPr>
          </a:p>
        </p:txBody>
      </p:sp>
      <p:pic>
        <p:nvPicPr>
          <p:cNvPr id="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232866" y="1745771"/>
            <a:ext cx="5443496" cy="2920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08" y="2254497"/>
            <a:ext cx="5339598" cy="190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440295"/>
      </p:ext>
    </p:extLst>
  </p:cSld>
  <p:clrMapOvr>
    <a:masterClrMapping/>
  </p:clrMapOvr>
  <p:transition spd="slow" advClick="0" advTm="100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186612" y="1374716"/>
            <a:ext cx="5724286"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17" name="Rectangle 3"/>
          <p:cNvSpPr/>
          <p:nvPr/>
        </p:nvSpPr>
        <p:spPr>
          <a:xfrm>
            <a:off x="5990253" y="1374716"/>
            <a:ext cx="5906278"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20"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查找数据过程</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 name="矩形 5"/>
          <p:cNvSpPr/>
          <p:nvPr/>
        </p:nvSpPr>
        <p:spPr>
          <a:xfrm>
            <a:off x="383825" y="5286363"/>
            <a:ext cx="5440964" cy="379598"/>
          </a:xfrm>
          <a:prstGeom prst="rect">
            <a:avLst/>
          </a:prstGeom>
        </p:spPr>
        <p:txBody>
          <a:bodyPr wrap="square" lIns="48838" tIns="24419" rIns="48838" bIns="24419">
            <a:spAutoFit/>
          </a:bodyPr>
          <a:lstStyle/>
          <a:p>
            <a:pPr algn="ctr">
              <a:lnSpc>
                <a:spcPct val="130000"/>
              </a:lnSpc>
            </a:pPr>
            <a:r>
              <a:rPr lang="zh-CN" altLang="en-US" dirty="0">
                <a:solidFill>
                  <a:srgbClr val="959595"/>
                </a:solidFill>
                <a:latin typeface="微软雅黑" panose="020B0503020204020204" pitchFamily="34" charset="-122"/>
                <a:ea typeface="微软雅黑" panose="020B0503020204020204" pitchFamily="34" charset="-122"/>
              </a:rPr>
              <a:t>调整行列数据位置，并生成表格</a:t>
            </a:r>
            <a:endParaRPr lang="en-US" altLang="zh-CN" dirty="0">
              <a:solidFill>
                <a:srgbClr val="959595"/>
              </a:solidFill>
              <a:latin typeface="微软雅黑" panose="020B0503020204020204" pitchFamily="34" charset="-122"/>
              <a:ea typeface="微软雅黑" panose="020B0503020204020204" pitchFamily="34" charset="-122"/>
            </a:endParaRPr>
          </a:p>
        </p:txBody>
      </p:sp>
      <p:sp>
        <p:nvSpPr>
          <p:cNvPr id="29" name="矩形 28"/>
          <p:cNvSpPr/>
          <p:nvPr/>
        </p:nvSpPr>
        <p:spPr>
          <a:xfrm>
            <a:off x="6232866" y="5286362"/>
            <a:ext cx="5443496" cy="379598"/>
          </a:xfrm>
          <a:prstGeom prst="rect">
            <a:avLst/>
          </a:prstGeom>
        </p:spPr>
        <p:txBody>
          <a:bodyPr wrap="square" lIns="48838" tIns="24419" rIns="48838" bIns="24419">
            <a:spAutoFit/>
          </a:bodyPr>
          <a:lstStyle/>
          <a:p>
            <a:pPr algn="ctr">
              <a:lnSpc>
                <a:spcPct val="130000"/>
              </a:lnSpc>
            </a:pPr>
            <a:r>
              <a:rPr lang="zh-CN" altLang="en-US" dirty="0">
                <a:solidFill>
                  <a:srgbClr val="959595"/>
                </a:solidFill>
                <a:latin typeface="微软雅黑" panose="020B0503020204020204" pitchFamily="34" charset="-122"/>
                <a:ea typeface="微软雅黑" panose="020B0503020204020204" pitchFamily="34" charset="-122"/>
              </a:rPr>
              <a:t>生成的表格效果如图所示</a:t>
            </a:r>
            <a:endParaRPr lang="en-US" altLang="zh-CN" dirty="0">
              <a:solidFill>
                <a:srgbClr val="959595"/>
              </a:solidFill>
              <a:latin typeface="微软雅黑" panose="020B0503020204020204" pitchFamily="34" charset="-122"/>
              <a:ea typeface="微软雅黑" panose="020B0503020204020204" pitchFamily="34" charset="-122"/>
            </a:endParaRPr>
          </a:p>
        </p:txBody>
      </p:sp>
      <p:pic>
        <p:nvPicPr>
          <p:cNvPr id="26"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3825" y="1747128"/>
            <a:ext cx="5440964" cy="2918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5528" y="1646767"/>
            <a:ext cx="5818172" cy="312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440295"/>
      </p:ext>
    </p:extLst>
  </p:cSld>
  <p:clrMapOvr>
    <a:masterClrMapping/>
  </p:clrMapOvr>
  <p:transition spd="slow" advClick="0" advTm="100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186612" y="1374716"/>
            <a:ext cx="5724286"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17" name="Rectangle 3"/>
          <p:cNvSpPr/>
          <p:nvPr/>
        </p:nvSpPr>
        <p:spPr>
          <a:xfrm>
            <a:off x="5990253" y="1374716"/>
            <a:ext cx="5906278"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20"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寻找参考文献</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2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825" y="1747075"/>
            <a:ext cx="5440964" cy="291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2866" y="1745718"/>
            <a:ext cx="5443496" cy="292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p:nvPr/>
        </p:nvPicPr>
        <p:blipFill>
          <a:blip r:embed="rId4"/>
          <a:stretch>
            <a:fillRect/>
          </a:stretch>
        </p:blipFill>
        <p:spPr>
          <a:xfrm>
            <a:off x="383825" y="1745718"/>
            <a:ext cx="5444498" cy="2920207"/>
          </a:xfrm>
          <a:prstGeom prst="rect">
            <a:avLst/>
          </a:prstGeom>
        </p:spPr>
      </p:pic>
      <p:pic>
        <p:nvPicPr>
          <p:cNvPr id="10" name="图片 9"/>
          <p:cNvPicPr/>
          <p:nvPr/>
        </p:nvPicPr>
        <p:blipFill>
          <a:blip r:embed="rId5"/>
          <a:stretch>
            <a:fillRect/>
          </a:stretch>
        </p:blipFill>
        <p:spPr>
          <a:xfrm>
            <a:off x="6232866" y="1745718"/>
            <a:ext cx="5443496" cy="2920207"/>
          </a:xfrm>
          <a:prstGeom prst="rect">
            <a:avLst/>
          </a:prstGeom>
        </p:spPr>
      </p:pic>
      <p:sp>
        <p:nvSpPr>
          <p:cNvPr id="12" name="矩形 11"/>
          <p:cNvSpPr/>
          <p:nvPr/>
        </p:nvSpPr>
        <p:spPr>
          <a:xfrm>
            <a:off x="186612" y="5286363"/>
            <a:ext cx="5724286" cy="769512"/>
          </a:xfrm>
          <a:prstGeom prst="rect">
            <a:avLst/>
          </a:prstGeom>
        </p:spPr>
        <p:txBody>
          <a:bodyPr wrap="square" lIns="48838" tIns="24419" rIns="48838" bIns="24419">
            <a:spAutoFit/>
          </a:bodyPr>
          <a:lstStyle/>
          <a:p>
            <a:pPr algn="ctr">
              <a:lnSpc>
                <a:spcPct val="130000"/>
              </a:lnSpc>
            </a:pPr>
            <a:r>
              <a:rPr lang="zh-CN" altLang="en-US" dirty="0" smtClean="0">
                <a:solidFill>
                  <a:srgbClr val="959595"/>
                </a:solidFill>
                <a:latin typeface="微软雅黑" panose="020B0503020204020204" pitchFamily="34" charset="-122"/>
                <a:ea typeface="微软雅黑" panose="020B0503020204020204" pitchFamily="34" charset="-122"/>
              </a:rPr>
              <a:t>类似地，在图书馆数字资源中打开中国知网系列数据库</a:t>
            </a:r>
            <a:endParaRPr lang="en-US" altLang="zh-CN" dirty="0" smtClean="0">
              <a:solidFill>
                <a:srgbClr val="959595"/>
              </a:solidFill>
              <a:latin typeface="微软雅黑" panose="020B0503020204020204" pitchFamily="34" charset="-122"/>
              <a:ea typeface="微软雅黑" panose="020B0503020204020204" pitchFamily="34" charset="-122"/>
            </a:endParaRPr>
          </a:p>
          <a:p>
            <a:pPr algn="ctr">
              <a:lnSpc>
                <a:spcPct val="130000"/>
              </a:lnSpc>
            </a:pPr>
            <a:r>
              <a:rPr lang="zh-CN" altLang="en-US" dirty="0" smtClean="0">
                <a:solidFill>
                  <a:srgbClr val="959595"/>
                </a:solidFill>
                <a:latin typeface="微软雅黑" panose="020B0503020204020204" pitchFamily="34" charset="-122"/>
                <a:ea typeface="微软雅黑" panose="020B0503020204020204" pitchFamily="34" charset="-122"/>
              </a:rPr>
              <a:t>并选择高级检索</a:t>
            </a:r>
            <a:endParaRPr lang="en-US" altLang="zh-CN" dirty="0">
              <a:solidFill>
                <a:srgbClr val="959595"/>
              </a:solidFill>
              <a:latin typeface="微软雅黑" panose="020B0503020204020204" pitchFamily="34" charset="-122"/>
              <a:ea typeface="微软雅黑" panose="020B0503020204020204" pitchFamily="34" charset="-122"/>
            </a:endParaRPr>
          </a:p>
        </p:txBody>
      </p:sp>
      <p:sp>
        <p:nvSpPr>
          <p:cNvPr id="13" name="矩形 12"/>
          <p:cNvSpPr/>
          <p:nvPr/>
        </p:nvSpPr>
        <p:spPr>
          <a:xfrm>
            <a:off x="6232866" y="5286362"/>
            <a:ext cx="5443496" cy="769512"/>
          </a:xfrm>
          <a:prstGeom prst="rect">
            <a:avLst/>
          </a:prstGeom>
        </p:spPr>
        <p:txBody>
          <a:bodyPr wrap="square" lIns="48838" tIns="24419" rIns="48838" bIns="24419">
            <a:spAutoFit/>
          </a:bodyPr>
          <a:lstStyle/>
          <a:p>
            <a:pPr algn="ctr">
              <a:lnSpc>
                <a:spcPct val="130000"/>
              </a:lnSpc>
            </a:pPr>
            <a:r>
              <a:rPr lang="zh-CN" altLang="en-US" dirty="0" smtClean="0">
                <a:solidFill>
                  <a:srgbClr val="959595"/>
                </a:solidFill>
                <a:latin typeface="微软雅黑" panose="020B0503020204020204" pitchFamily="34" charset="-122"/>
                <a:ea typeface="微软雅黑" panose="020B0503020204020204" pitchFamily="34" charset="-122"/>
              </a:rPr>
              <a:t>将幸福指数与因子分析在关键词或篇名中检索</a:t>
            </a:r>
            <a:endParaRPr lang="en-US" altLang="zh-CN" dirty="0" smtClean="0">
              <a:solidFill>
                <a:srgbClr val="959595"/>
              </a:solidFill>
              <a:latin typeface="微软雅黑" panose="020B0503020204020204" pitchFamily="34" charset="-122"/>
              <a:ea typeface="微软雅黑" panose="020B0503020204020204" pitchFamily="34" charset="-122"/>
            </a:endParaRPr>
          </a:p>
          <a:p>
            <a:pPr algn="ctr">
              <a:lnSpc>
                <a:spcPct val="130000"/>
              </a:lnSpc>
            </a:pPr>
            <a:r>
              <a:rPr lang="zh-CN" altLang="en-US" dirty="0" smtClean="0">
                <a:solidFill>
                  <a:srgbClr val="959595"/>
                </a:solidFill>
                <a:latin typeface="微软雅黑" panose="020B0503020204020204" pitchFamily="34" charset="-122"/>
                <a:ea typeface="微软雅黑" panose="020B0503020204020204" pitchFamily="34" charset="-122"/>
              </a:rPr>
              <a:t>为保证时效性，发表时间选取在</a:t>
            </a:r>
            <a:r>
              <a:rPr lang="en-US" altLang="zh-CN" dirty="0" smtClean="0">
                <a:solidFill>
                  <a:srgbClr val="959595"/>
                </a:solidFill>
                <a:latin typeface="微软雅黑" panose="020B0503020204020204" pitchFamily="34" charset="-122"/>
                <a:ea typeface="微软雅黑" panose="020B0503020204020204" pitchFamily="34" charset="-122"/>
              </a:rPr>
              <a:t>2010</a:t>
            </a:r>
            <a:r>
              <a:rPr lang="zh-CN" altLang="en-US" dirty="0" smtClean="0">
                <a:solidFill>
                  <a:srgbClr val="959595"/>
                </a:solidFill>
                <a:latin typeface="微软雅黑" panose="020B0503020204020204" pitchFamily="34" charset="-122"/>
                <a:ea typeface="微软雅黑" panose="020B0503020204020204" pitchFamily="34" charset="-122"/>
              </a:rPr>
              <a:t>年以后</a:t>
            </a:r>
            <a:endParaRPr lang="en-US" altLang="zh-CN" dirty="0">
              <a:solidFill>
                <a:srgbClr val="95959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7014464"/>
      </p:ext>
    </p:extLst>
  </p:cSld>
  <p:clrMapOvr>
    <a:masterClrMapping/>
  </p:clrMapOvr>
  <p:transition spd="slow" advClick="0" advTm="1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186612" y="1374716"/>
            <a:ext cx="5724286"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17" name="Rectangle 3"/>
          <p:cNvSpPr/>
          <p:nvPr/>
        </p:nvSpPr>
        <p:spPr>
          <a:xfrm>
            <a:off x="5990253" y="1374716"/>
            <a:ext cx="5906278" cy="366530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en-US"/>
          </a:p>
        </p:txBody>
      </p:sp>
      <p:sp>
        <p:nvSpPr>
          <p:cNvPr id="20"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寻找参考文献</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2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825" y="1747075"/>
            <a:ext cx="5440964" cy="291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2866" y="1745718"/>
            <a:ext cx="5443496" cy="292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383824" y="5286363"/>
            <a:ext cx="11292537" cy="1129611"/>
          </a:xfrm>
          <a:prstGeom prst="rect">
            <a:avLst/>
          </a:prstGeom>
        </p:spPr>
        <p:txBody>
          <a:bodyPr wrap="square" lIns="48838" tIns="24419" rIns="48838" bIns="24419">
            <a:spAutoFit/>
          </a:bodyPr>
          <a:lstStyle/>
          <a:p>
            <a:pPr algn="ctr">
              <a:lnSpc>
                <a:spcPct val="130000"/>
              </a:lnSpc>
            </a:pPr>
            <a:r>
              <a:rPr lang="zh-CN" altLang="en-US" dirty="0" smtClean="0">
                <a:solidFill>
                  <a:srgbClr val="959595"/>
                </a:solidFill>
                <a:latin typeface="微软雅黑" panose="020B0503020204020204" pitchFamily="34" charset="-122"/>
                <a:ea typeface="微软雅黑" panose="020B0503020204020204" pitchFamily="34" charset="-122"/>
              </a:rPr>
              <a:t>筛选的结果如上图所示</a:t>
            </a:r>
            <a:endParaRPr lang="en-US" altLang="zh-CN" dirty="0" smtClean="0">
              <a:solidFill>
                <a:srgbClr val="959595"/>
              </a:solidFill>
              <a:latin typeface="微软雅黑" panose="020B0503020204020204" pitchFamily="34" charset="-122"/>
              <a:ea typeface="微软雅黑" panose="020B0503020204020204" pitchFamily="34" charset="-122"/>
            </a:endParaRPr>
          </a:p>
          <a:p>
            <a:pPr algn="ctr">
              <a:lnSpc>
                <a:spcPct val="130000"/>
              </a:lnSpc>
            </a:pPr>
            <a:r>
              <a:rPr lang="zh-CN" altLang="en-US" dirty="0" smtClean="0">
                <a:solidFill>
                  <a:srgbClr val="959595"/>
                </a:solidFill>
                <a:latin typeface="微软雅黑" panose="020B0503020204020204" pitchFamily="34" charset="-122"/>
                <a:ea typeface="微软雅黑" panose="020B0503020204020204" pitchFamily="34" charset="-122"/>
              </a:rPr>
              <a:t>在幸福指数、幸福感、因子分析、农村居民等备选检索词中两两选择，继续检索</a:t>
            </a:r>
            <a:endParaRPr lang="en-US" altLang="zh-CN" dirty="0" smtClean="0">
              <a:solidFill>
                <a:srgbClr val="959595"/>
              </a:solidFill>
              <a:latin typeface="微软雅黑" panose="020B0503020204020204" pitchFamily="34" charset="-122"/>
              <a:ea typeface="微软雅黑" panose="020B0503020204020204" pitchFamily="34" charset="-122"/>
            </a:endParaRPr>
          </a:p>
          <a:p>
            <a:pPr algn="ctr">
              <a:lnSpc>
                <a:spcPct val="130000"/>
              </a:lnSpc>
            </a:pPr>
            <a:r>
              <a:rPr lang="zh-CN" altLang="en-US" dirty="0" smtClean="0">
                <a:solidFill>
                  <a:srgbClr val="959595"/>
                </a:solidFill>
                <a:latin typeface="微软雅黑" panose="020B0503020204020204" pitchFamily="34" charset="-122"/>
                <a:ea typeface="微软雅黑" panose="020B0503020204020204" pitchFamily="34" charset="-122"/>
              </a:rPr>
              <a:t>红圈圈出的期刊较符合参考要求</a:t>
            </a:r>
            <a:endParaRPr lang="en-US" altLang="zh-CN" dirty="0">
              <a:solidFill>
                <a:srgbClr val="959595"/>
              </a:solidFill>
              <a:latin typeface="微软雅黑" panose="020B0503020204020204" pitchFamily="34" charset="-122"/>
              <a:ea typeface="微软雅黑" panose="020B0503020204020204" pitchFamily="34" charset="-122"/>
            </a:endParaRPr>
          </a:p>
        </p:txBody>
      </p:sp>
      <p:pic>
        <p:nvPicPr>
          <p:cNvPr id="10" name="图片 9"/>
          <p:cNvPicPr/>
          <p:nvPr/>
        </p:nvPicPr>
        <p:blipFill>
          <a:blip r:embed="rId4"/>
          <a:stretch>
            <a:fillRect/>
          </a:stretch>
        </p:blipFill>
        <p:spPr>
          <a:xfrm>
            <a:off x="383823" y="1745718"/>
            <a:ext cx="5440965" cy="2920207"/>
          </a:xfrm>
          <a:prstGeom prst="rect">
            <a:avLst/>
          </a:prstGeom>
        </p:spPr>
      </p:pic>
      <p:pic>
        <p:nvPicPr>
          <p:cNvPr id="11" name="图片 10"/>
          <p:cNvPicPr/>
          <p:nvPr/>
        </p:nvPicPr>
        <p:blipFill>
          <a:blip r:embed="rId5"/>
          <a:stretch>
            <a:fillRect/>
          </a:stretch>
        </p:blipFill>
        <p:spPr>
          <a:xfrm>
            <a:off x="6232865" y="1745718"/>
            <a:ext cx="5443495" cy="2920207"/>
          </a:xfrm>
          <a:prstGeom prst="rect">
            <a:avLst/>
          </a:prstGeom>
        </p:spPr>
      </p:pic>
    </p:spTree>
    <p:extLst>
      <p:ext uri="{BB962C8B-B14F-4D97-AF65-F5344CB8AC3E}">
        <p14:creationId xmlns:p14="http://schemas.microsoft.com/office/powerpoint/2010/main" val="4027014464"/>
      </p:ext>
    </p:extLst>
  </p:cSld>
  <p:clrMapOvr>
    <a:masterClrMapping/>
  </p:clrMapOvr>
  <p:transition spd="slow" advClick="0" advTm="100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329806" y="3073477"/>
            <a:ext cx="5105473" cy="906915"/>
          </a:xfrm>
          <a:prstGeom prst="rect">
            <a:avLst/>
          </a:prstGeom>
        </p:spPr>
        <p:txBody>
          <a:bodyPr wrap="square">
            <a:spAutoFit/>
          </a:bodyPr>
          <a:lstStyle/>
          <a:p>
            <a:pPr algn="r">
              <a:lnSpc>
                <a:spcPct val="150000"/>
              </a:lnSpc>
            </a:pPr>
            <a:r>
              <a:rPr lang="en-US" altLang="zh-CN" sz="4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4000" dirty="0">
                <a:solidFill>
                  <a:schemeClr val="tx1">
                    <a:lumMod val="65000"/>
                    <a:lumOff val="35000"/>
                  </a:schemeClr>
                </a:solidFill>
                <a:latin typeface="微软雅黑" panose="020B0503020204020204" pitchFamily="34" charset="-122"/>
                <a:ea typeface="微软雅黑" panose="020B0503020204020204" pitchFamily="34" charset="-122"/>
              </a:rPr>
              <a:t>因子分析</a:t>
            </a:r>
          </a:p>
        </p:txBody>
      </p:sp>
      <p:cxnSp>
        <p:nvCxnSpPr>
          <p:cNvPr id="10" name="直接连接符 9"/>
          <p:cNvCxnSpPr/>
          <p:nvPr/>
        </p:nvCxnSpPr>
        <p:spPr>
          <a:xfrm>
            <a:off x="9551349" y="5328115"/>
            <a:ext cx="2027118"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1351993" y="15240"/>
            <a:ext cx="6863916" cy="682752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11" name="文本框 10"/>
            <p:cNvSpPr txBox="1"/>
            <p:nvPr/>
          </p:nvSpPr>
          <p:spPr>
            <a:xfrm>
              <a:off x="3276600" y="3904634"/>
              <a:ext cx="4724400" cy="4589477"/>
            </a:xfrm>
            <a:prstGeom prst="rect">
              <a:avLst/>
            </a:prstGeom>
            <a:noFill/>
          </p:spPr>
          <p:txBody>
            <a:bodyPr wrap="square" rtlCol="0">
              <a:spAutoFit/>
            </a:bodyPr>
            <a:lstStyle/>
            <a:p>
              <a:pPr algn="ctr"/>
              <a:r>
                <a:rPr lang="en-US" altLang="zh-CN" sz="15306" dirty="0" smtClean="0">
                  <a:solidFill>
                    <a:schemeClr val="bg1"/>
                  </a:solidFill>
                  <a:effectLst>
                    <a:outerShdw blurRad="38100" dist="38100" dir="2700000" algn="tl">
                      <a:srgbClr val="000000">
                        <a:alpha val="43137"/>
                      </a:srgbClr>
                    </a:outerShdw>
                  </a:effectLst>
                  <a:latin typeface="Impact" panose="020B0806030902050204" pitchFamily="34" charset="0"/>
                </a:rPr>
                <a:t>03</a:t>
              </a:r>
              <a:endParaRPr lang="zh-CN" altLang="en-US" sz="15306"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2" name="MH_Entry_1">
            <a:hlinkClick r:id="rId5" action="ppaction://hlinksldjump"/>
            <a:extLst>
              <a:ext uri="{FF2B5EF4-FFF2-40B4-BE49-F238E27FC236}">
                <a16:creationId xmlns:a16="http://schemas.microsoft.com/office/drawing/2014/main" xmlns="" id="{35A8E419-4EA9-40B8-86C1-157DC4905A9A}"/>
              </a:ext>
            </a:extLst>
          </p:cNvPr>
          <p:cNvSpPr>
            <a:spLocks noChangeArrowheads="1"/>
          </p:cNvSpPr>
          <p:nvPr>
            <p:custDataLst>
              <p:tags r:id="rId1"/>
            </p:custDataLst>
          </p:nvPr>
        </p:nvSpPr>
        <p:spPr bwMode="auto">
          <a:xfrm>
            <a:off x="6329806" y="1679141"/>
            <a:ext cx="5105473" cy="60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zh-CN" altLang="en-US" sz="54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实证分析过程</a:t>
            </a:r>
          </a:p>
        </p:txBody>
      </p:sp>
    </p:spTree>
    <p:extLst>
      <p:ext uri="{BB962C8B-B14F-4D97-AF65-F5344CB8AC3E}">
        <p14:creationId xmlns:p14="http://schemas.microsoft.com/office/powerpoint/2010/main" val="2157207042"/>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 presetClass="entr" presetSubtype="2" fill="hold" grpId="0" nodeType="withEffect" p14:presetBounceEnd="50000">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14:bounceEnd="50000">
                                          <p:cBhvr additive="base">
                                            <p:cTn id="18" dur="10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 presetClass="entr" presetSubtype="2"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1+#ppt_w/2"/>
                                              </p:val>
                                            </p:tav>
                                            <p:tav tm="100000">
                                              <p:val>
                                                <p:strVal val="#ppt_x"/>
                                              </p:val>
                                            </p:tav>
                                          </p:tavLst>
                                        </p:anim>
                                        <p:anim calcmode="lin" valueType="num">
                                          <p:cBhvr additive="base">
                                            <p:cTn id="1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409613" y="1859328"/>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en-US" sz="3840" b="1" kern="0" dirty="0">
                <a:solidFill>
                  <a:prstClr val="black">
                    <a:lumMod val="65000"/>
                    <a:lumOff val="35000"/>
                  </a:prstClr>
                </a:solidFill>
                <a:latin typeface="+mn-ea"/>
              </a:rPr>
              <a:t>30</a:t>
            </a:r>
            <a:r>
              <a:rPr lang="en-US" sz="960" b="1" kern="0" dirty="0">
                <a:solidFill>
                  <a:prstClr val="black">
                    <a:lumMod val="65000"/>
                    <a:lumOff val="35000"/>
                  </a:prstClr>
                </a:solidFill>
                <a:latin typeface="+mn-ea"/>
              </a:rPr>
              <a:t>%</a:t>
            </a:r>
          </a:p>
        </p:txBody>
      </p:sp>
      <p:sp>
        <p:nvSpPr>
          <p:cNvPr id="11" name="Arc 8"/>
          <p:cNvSpPr/>
          <p:nvPr/>
        </p:nvSpPr>
        <p:spPr>
          <a:xfrm>
            <a:off x="1409613" y="1859328"/>
            <a:ext cx="1525911" cy="1525911"/>
          </a:xfrm>
          <a:prstGeom prst="arc">
            <a:avLst>
              <a:gd name="adj1" fmla="val 16200000"/>
              <a:gd name="adj2" fmla="val 2020624"/>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2" name="Oval 11"/>
          <p:cNvSpPr/>
          <p:nvPr/>
        </p:nvSpPr>
        <p:spPr>
          <a:xfrm>
            <a:off x="1409613" y="4170562"/>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en-US" sz="3840" b="1" kern="0" dirty="0">
                <a:solidFill>
                  <a:prstClr val="black">
                    <a:lumMod val="65000"/>
                    <a:lumOff val="35000"/>
                  </a:prstClr>
                </a:solidFill>
                <a:latin typeface="+mn-ea"/>
              </a:rPr>
              <a:t>18</a:t>
            </a:r>
            <a:r>
              <a:rPr lang="en-US" sz="960" b="1" kern="0" dirty="0">
                <a:solidFill>
                  <a:prstClr val="black">
                    <a:lumMod val="65000"/>
                    <a:lumOff val="35000"/>
                  </a:prstClr>
                </a:solidFill>
                <a:latin typeface="+mn-ea"/>
              </a:rPr>
              <a:t>%</a:t>
            </a:r>
          </a:p>
        </p:txBody>
      </p:sp>
      <p:sp>
        <p:nvSpPr>
          <p:cNvPr id="13" name="Arc 12"/>
          <p:cNvSpPr/>
          <p:nvPr/>
        </p:nvSpPr>
        <p:spPr>
          <a:xfrm>
            <a:off x="1409613" y="4170562"/>
            <a:ext cx="1525911" cy="1525911"/>
          </a:xfrm>
          <a:prstGeom prst="arc">
            <a:avLst>
              <a:gd name="adj1" fmla="val 16200000"/>
              <a:gd name="adj2" fmla="val 20352925"/>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4" name="Oval 14"/>
          <p:cNvSpPr/>
          <p:nvPr/>
        </p:nvSpPr>
        <p:spPr>
          <a:xfrm>
            <a:off x="6549095" y="1859328"/>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en-US" sz="3840" b="1" kern="0" dirty="0">
                <a:solidFill>
                  <a:prstClr val="black">
                    <a:lumMod val="65000"/>
                    <a:lumOff val="35000"/>
                  </a:prstClr>
                </a:solidFill>
                <a:latin typeface="+mn-ea"/>
              </a:rPr>
              <a:t>27</a:t>
            </a:r>
            <a:r>
              <a:rPr lang="en-US" sz="960" b="1" kern="0" dirty="0">
                <a:solidFill>
                  <a:prstClr val="black">
                    <a:lumMod val="65000"/>
                    <a:lumOff val="35000"/>
                  </a:prstClr>
                </a:solidFill>
                <a:latin typeface="+mn-ea"/>
              </a:rPr>
              <a:t>%</a:t>
            </a:r>
          </a:p>
        </p:txBody>
      </p:sp>
      <p:sp>
        <p:nvSpPr>
          <p:cNvPr id="15" name="Arc 15"/>
          <p:cNvSpPr/>
          <p:nvPr/>
        </p:nvSpPr>
        <p:spPr>
          <a:xfrm>
            <a:off x="6549095" y="1859328"/>
            <a:ext cx="1525911" cy="1525911"/>
          </a:xfrm>
          <a:prstGeom prst="arc">
            <a:avLst>
              <a:gd name="adj1" fmla="val 16200000"/>
              <a:gd name="adj2" fmla="val 858762"/>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6" name="Oval 17"/>
          <p:cNvSpPr/>
          <p:nvPr/>
        </p:nvSpPr>
        <p:spPr>
          <a:xfrm>
            <a:off x="6549095" y="4170562"/>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en-US" sz="3840" b="1" kern="0" dirty="0">
                <a:solidFill>
                  <a:prstClr val="black">
                    <a:lumMod val="65000"/>
                    <a:lumOff val="35000"/>
                  </a:prstClr>
                </a:solidFill>
                <a:latin typeface="+mn-ea"/>
              </a:rPr>
              <a:t>12</a:t>
            </a:r>
            <a:r>
              <a:rPr lang="en-US" sz="960" b="1" kern="0" dirty="0">
                <a:solidFill>
                  <a:prstClr val="black">
                    <a:lumMod val="65000"/>
                    <a:lumOff val="35000"/>
                  </a:prstClr>
                </a:solidFill>
                <a:latin typeface="+mn-ea"/>
              </a:rPr>
              <a:t>%</a:t>
            </a:r>
          </a:p>
        </p:txBody>
      </p:sp>
      <p:sp>
        <p:nvSpPr>
          <p:cNvPr id="17" name="Arc 18"/>
          <p:cNvSpPr/>
          <p:nvPr/>
        </p:nvSpPr>
        <p:spPr>
          <a:xfrm>
            <a:off x="6549095" y="4170562"/>
            <a:ext cx="1525911" cy="1525911"/>
          </a:xfrm>
          <a:prstGeom prst="arc">
            <a:avLst>
              <a:gd name="adj1" fmla="val 16200000"/>
              <a:gd name="adj2" fmla="val 19084096"/>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8" name="TextBox 13"/>
          <p:cNvSpPr txBox="1"/>
          <p:nvPr/>
        </p:nvSpPr>
        <p:spPr>
          <a:xfrm>
            <a:off x="680934" y="24186"/>
            <a:ext cx="6477103" cy="923330"/>
          </a:xfrm>
          <a:prstGeom prst="rect">
            <a:avLst/>
          </a:prstGeom>
          <a:noFill/>
        </p:spPr>
        <p:txBody>
          <a:bodyPr wrap="square" rtlCol="0">
            <a:spAutoFit/>
          </a:bodyPr>
          <a:lstStyle/>
          <a:p>
            <a:pPr defTabSz="941755">
              <a:lnSpc>
                <a:spcPct val="150000"/>
              </a:lnSpc>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实证结果</a:t>
            </a:r>
            <a:r>
              <a:rPr lang="en-US" altLang="zh-CN" sz="3600" b="1" dirty="0">
                <a:solidFill>
                  <a:prstClr val="black">
                    <a:lumMod val="65000"/>
                    <a:lumOff val="35000"/>
                  </a:prstClr>
                </a:solidFill>
                <a:latin typeface="微软雅黑" panose="020B0503020204020204" pitchFamily="34" charset="-122"/>
                <a:ea typeface="微软雅黑" panose="020B0503020204020204" pitchFamily="34" charset="-122"/>
              </a:rPr>
              <a:t>——</a:t>
            </a: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四个主要因子</a:t>
            </a:r>
            <a:endParaRPr lang="en-US" sz="3600" b="1" dirty="0">
              <a:solidFill>
                <a:srgbClr val="00A8A7"/>
              </a:solidFill>
              <a:latin typeface="微软雅黑" panose="020B0503020204020204" pitchFamily="34" charset="-122"/>
              <a:ea typeface="微软雅黑" panose="020B0503020204020204" pitchFamily="34" charset="-122"/>
            </a:endParaRPr>
          </a:p>
        </p:txBody>
      </p:sp>
      <p:sp>
        <p:nvSpPr>
          <p:cNvPr id="20" name="MH_Entry_1">
            <a:hlinkClick r:id="rId6" action="ppaction://hlinksldjump"/>
          </p:cNvPr>
          <p:cNvSpPr>
            <a:spLocks noChangeArrowheads="1"/>
          </p:cNvSpPr>
          <p:nvPr>
            <p:custDataLst>
              <p:tags r:id="rId1"/>
            </p:custDataLst>
          </p:nvPr>
        </p:nvSpPr>
        <p:spPr bwMode="auto">
          <a:xfrm>
            <a:off x="3041671" y="2373687"/>
            <a:ext cx="3754423" cy="43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社会服务</a:t>
            </a:r>
          </a:p>
        </p:txBody>
      </p:sp>
      <p:sp>
        <p:nvSpPr>
          <p:cNvPr id="22" name="MH_Entry_1">
            <a:hlinkClick r:id="rId6" action="ppaction://hlinksldjump"/>
          </p:cNvPr>
          <p:cNvSpPr>
            <a:spLocks noChangeArrowheads="1"/>
          </p:cNvSpPr>
          <p:nvPr>
            <p:custDataLst>
              <p:tags r:id="rId2"/>
            </p:custDataLst>
          </p:nvPr>
        </p:nvSpPr>
        <p:spPr bwMode="auto">
          <a:xfrm>
            <a:off x="8279576" y="2345110"/>
            <a:ext cx="3754423" cy="43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生活水平</a:t>
            </a:r>
          </a:p>
        </p:txBody>
      </p:sp>
      <p:sp>
        <p:nvSpPr>
          <p:cNvPr id="24" name="MH_Entry_1">
            <a:hlinkClick r:id="rId6" action="ppaction://hlinksldjump"/>
          </p:cNvPr>
          <p:cNvSpPr>
            <a:spLocks noChangeArrowheads="1"/>
          </p:cNvSpPr>
          <p:nvPr>
            <p:custDataLst>
              <p:tags r:id="rId3"/>
            </p:custDataLst>
          </p:nvPr>
        </p:nvSpPr>
        <p:spPr bwMode="auto">
          <a:xfrm>
            <a:off x="8293864" y="4669901"/>
            <a:ext cx="3754423" cy="43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农村建设</a:t>
            </a:r>
          </a:p>
        </p:txBody>
      </p:sp>
      <p:sp>
        <p:nvSpPr>
          <p:cNvPr id="26" name="MH_Entry_1">
            <a:hlinkClick r:id="rId6" action="ppaction://hlinksldjump"/>
          </p:cNvPr>
          <p:cNvSpPr>
            <a:spLocks noChangeArrowheads="1"/>
          </p:cNvSpPr>
          <p:nvPr>
            <p:custDataLst>
              <p:tags r:id="rId4"/>
            </p:custDataLst>
          </p:nvPr>
        </p:nvSpPr>
        <p:spPr bwMode="auto">
          <a:xfrm>
            <a:off x="3082926" y="4669904"/>
            <a:ext cx="3754423" cy="43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经济实力</a:t>
            </a:r>
          </a:p>
        </p:txBody>
      </p:sp>
    </p:spTree>
    <p:extLst>
      <p:ext uri="{BB962C8B-B14F-4D97-AF65-F5344CB8AC3E}">
        <p14:creationId xmlns:p14="http://schemas.microsoft.com/office/powerpoint/2010/main" val="2380596031"/>
      </p:ext>
    </p:extLst>
  </p:cSld>
  <p:clrMapOvr>
    <a:masterClrMapping/>
  </p:clrMapOvr>
  <p:transition spd="slow" advClick="0" advTm="100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p:cNvSpPr txBox="1"/>
          <p:nvPr/>
        </p:nvSpPr>
        <p:spPr>
          <a:xfrm>
            <a:off x="680935" y="-32965"/>
            <a:ext cx="6377090" cy="923330"/>
          </a:xfrm>
          <a:prstGeom prst="rect">
            <a:avLst/>
          </a:prstGeom>
          <a:noFill/>
        </p:spPr>
        <p:txBody>
          <a:bodyPr wrap="square" rtlCol="0">
            <a:spAutoFit/>
          </a:bodyPr>
          <a:lstStyle/>
          <a:p>
            <a:pPr defTabSz="941755">
              <a:lnSpc>
                <a:spcPct val="150000"/>
              </a:lnSpc>
            </a:pPr>
            <a:r>
              <a:rPr lang="zh-CN" altLang="en-US" sz="3600" b="1" dirty="0">
                <a:solidFill>
                  <a:prstClr val="black">
                    <a:lumMod val="65000"/>
                    <a:lumOff val="35000"/>
                  </a:prstClr>
                </a:solidFill>
                <a:latin typeface="微软雅黑"/>
                <a:ea typeface="微软雅黑"/>
              </a:rPr>
              <a:t>实证结果</a:t>
            </a:r>
            <a:r>
              <a:rPr lang="en-US" altLang="zh-CN" sz="3600" b="1" dirty="0">
                <a:solidFill>
                  <a:prstClr val="black">
                    <a:lumMod val="65000"/>
                    <a:lumOff val="35000"/>
                  </a:prstClr>
                </a:solidFill>
                <a:latin typeface="微软雅黑"/>
                <a:ea typeface="微软雅黑"/>
              </a:rPr>
              <a:t>——</a:t>
            </a:r>
            <a:r>
              <a:rPr lang="zh-CN" altLang="en-US" sz="3600" b="1" dirty="0">
                <a:solidFill>
                  <a:prstClr val="black">
                    <a:lumMod val="65000"/>
                    <a:lumOff val="35000"/>
                  </a:prstClr>
                </a:solidFill>
                <a:latin typeface="微软雅黑"/>
                <a:ea typeface="微软雅黑"/>
              </a:rPr>
              <a:t>影响程度散点图</a:t>
            </a:r>
            <a:endParaRPr lang="en-US" sz="3600" b="1" dirty="0">
              <a:solidFill>
                <a:srgbClr val="00A8A7"/>
              </a:solidFill>
              <a:latin typeface="微软雅黑"/>
              <a:ea typeface="微软雅黑"/>
            </a:endParaRPr>
          </a:p>
        </p:txBody>
      </p:sp>
      <p:sp>
        <p:nvSpPr>
          <p:cNvPr id="11" name="矩形 10"/>
          <p:cNvSpPr/>
          <p:nvPr/>
        </p:nvSpPr>
        <p:spPr>
          <a:xfrm>
            <a:off x="6319521" y="1756909"/>
            <a:ext cx="5375204" cy="3933384"/>
          </a:xfrm>
          <a:prstGeom prst="rect">
            <a:avLst/>
          </a:prstGeom>
        </p:spPr>
        <p:txBody>
          <a:bodyPr wrap="square">
            <a:spAutoFit/>
          </a:bodyPr>
          <a:lstStyle/>
          <a:p>
            <a:pPr marL="342900" indent="-342900" defTabSz="243825">
              <a:lnSpc>
                <a:spcPct val="130000"/>
              </a:lnSpc>
              <a:buFont typeface="Wingdings" panose="05000000000000000000" pitchFamily="2" charset="2"/>
              <a:buChar char="l"/>
            </a:pPr>
            <a:r>
              <a:rPr lang="zh-CN" altLang="en-US" sz="2400" dirty="0">
                <a:solidFill>
                  <a:srgbClr val="959595"/>
                </a:solidFill>
                <a:latin typeface="微软雅黑" panose="020B0503020204020204" pitchFamily="34" charset="-122"/>
                <a:ea typeface="微软雅黑" panose="020B0503020204020204" pitchFamily="34" charset="-122"/>
              </a:rPr>
              <a:t>在社会服务和生活水平的影响下，农村居民的幸福感水平普遍偏低</a:t>
            </a:r>
            <a:endParaRPr lang="en-US" altLang="zh-CN" sz="2400" dirty="0">
              <a:solidFill>
                <a:srgbClr val="959595"/>
              </a:solidFill>
              <a:latin typeface="微软雅黑" panose="020B0503020204020204" pitchFamily="34" charset="-122"/>
              <a:ea typeface="微软雅黑" panose="020B0503020204020204" pitchFamily="34" charset="-122"/>
            </a:endParaRPr>
          </a:p>
          <a:p>
            <a:pPr marL="342900" indent="-342900" defTabSz="243825">
              <a:lnSpc>
                <a:spcPct val="130000"/>
              </a:lnSpc>
              <a:buFont typeface="Wingdings" panose="05000000000000000000" pitchFamily="2" charset="2"/>
              <a:buChar char="l"/>
            </a:pPr>
            <a:r>
              <a:rPr lang="zh-CN" altLang="en-US" sz="2400" dirty="0">
                <a:solidFill>
                  <a:srgbClr val="959595"/>
                </a:solidFill>
                <a:latin typeface="微软雅黑" panose="020B0503020204020204" pitchFamily="34" charset="-122"/>
                <a:ea typeface="微软雅黑" panose="020B0503020204020204" pitchFamily="34" charset="-122"/>
              </a:rPr>
              <a:t>在社会服务方面，除四川、湖南、河南，其他省市在该方面发展严重不足。</a:t>
            </a:r>
            <a:endParaRPr lang="en-US" altLang="zh-CN" sz="2400" dirty="0">
              <a:solidFill>
                <a:srgbClr val="959595"/>
              </a:solidFill>
              <a:latin typeface="微软雅黑" panose="020B0503020204020204" pitchFamily="34" charset="-122"/>
              <a:ea typeface="微软雅黑" panose="020B0503020204020204" pitchFamily="34" charset="-122"/>
            </a:endParaRPr>
          </a:p>
          <a:p>
            <a:pPr marL="342900" indent="-342900" defTabSz="243825">
              <a:lnSpc>
                <a:spcPct val="130000"/>
              </a:lnSpc>
              <a:buFont typeface="Wingdings" panose="05000000000000000000" pitchFamily="2" charset="2"/>
              <a:buChar char="l"/>
            </a:pPr>
            <a:r>
              <a:rPr lang="zh-CN" altLang="en-US" sz="2400" dirty="0">
                <a:solidFill>
                  <a:srgbClr val="959595"/>
                </a:solidFill>
                <a:latin typeface="微软雅黑" panose="020B0503020204020204" pitchFamily="34" charset="-122"/>
                <a:ea typeface="微软雅黑" panose="020B0503020204020204" pitchFamily="34" charset="-122"/>
              </a:rPr>
              <a:t>在生活水平方面，北上广、天津、江苏、浙江、福建发展更好，其他地区相对欠缺。</a:t>
            </a:r>
            <a:endParaRPr lang="en-US" altLang="zh-CN" sz="2400" dirty="0">
              <a:solidFill>
                <a:srgbClr val="959595"/>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xmlns="" id="{371AEE15-57BE-432E-9FE2-23E11BD9482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175" y="1418109"/>
            <a:ext cx="5838825" cy="5144237"/>
          </a:xfrm>
          <a:prstGeom prst="rect">
            <a:avLst/>
          </a:prstGeom>
          <a:noFill/>
          <a:ln>
            <a:noFill/>
          </a:ln>
        </p:spPr>
      </p:pic>
    </p:spTree>
    <p:extLst>
      <p:ext uri="{BB962C8B-B14F-4D97-AF65-F5344CB8AC3E}">
        <p14:creationId xmlns:p14="http://schemas.microsoft.com/office/powerpoint/2010/main" val="4162429773"/>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type="lt">
                                    <p:tmPct val="7317"/>
                                  </p:iterate>
                                  <p:childTnLst>
                                    <p:set>
                                      <p:cBhvr>
                                        <p:cTn id="10" dur="1" fill="hold">
                                          <p:stCondLst>
                                            <p:cond delay="0"/>
                                          </p:stCondLst>
                                        </p:cTn>
                                        <p:tgtEl>
                                          <p:spTgt spid="11"/>
                                        </p:tgtEl>
                                        <p:attrNameLst>
                                          <p:attrName>style.visibility</p:attrName>
                                        </p:attrNameLst>
                                      </p:cBhvr>
                                      <p:to>
                                        <p:strVal val="visible"/>
                                      </p:to>
                                    </p:set>
                                    <p:animEffect transition="in" filter="wipe(left)">
                                      <p:cBhvr>
                                        <p:cTn id="11" dur="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680934" y="24194"/>
            <a:ext cx="7334353" cy="923330"/>
          </a:xfrm>
          <a:prstGeom prst="rect">
            <a:avLst/>
          </a:prstGeom>
          <a:noFill/>
        </p:spPr>
        <p:txBody>
          <a:bodyPr wrap="square" rtlCol="0">
            <a:spAutoFit/>
          </a:bodyPr>
          <a:lstStyle/>
          <a:p>
            <a:pPr defTabSz="941755">
              <a:lnSpc>
                <a:spcPct val="150000"/>
              </a:lnSpc>
            </a:pPr>
            <a:r>
              <a:rPr lang="zh-CN" altLang="en-US" sz="3600" b="1" dirty="0">
                <a:solidFill>
                  <a:prstClr val="black">
                    <a:lumMod val="65000"/>
                    <a:lumOff val="35000"/>
                  </a:prstClr>
                </a:solidFill>
                <a:latin typeface="微软雅黑"/>
                <a:ea typeface="微软雅黑"/>
              </a:rPr>
              <a:t>实证结果</a:t>
            </a:r>
            <a:r>
              <a:rPr lang="en-US" altLang="zh-CN" sz="3600" b="1" dirty="0">
                <a:solidFill>
                  <a:prstClr val="black">
                    <a:lumMod val="65000"/>
                    <a:lumOff val="35000"/>
                  </a:prstClr>
                </a:solidFill>
                <a:latin typeface="微软雅黑"/>
                <a:ea typeface="微软雅黑"/>
              </a:rPr>
              <a:t>——</a:t>
            </a:r>
            <a:r>
              <a:rPr lang="zh-CN" altLang="en-US" sz="3600" b="1" dirty="0">
                <a:solidFill>
                  <a:prstClr val="black">
                    <a:lumMod val="65000"/>
                    <a:lumOff val="35000"/>
                  </a:prstClr>
                </a:solidFill>
                <a:latin typeface="微软雅黑"/>
                <a:ea typeface="微软雅黑"/>
              </a:rPr>
              <a:t>各省市得分排名</a:t>
            </a:r>
            <a:endParaRPr lang="en-US" sz="3600" b="1" dirty="0">
              <a:solidFill>
                <a:srgbClr val="00A8A7"/>
              </a:solidFill>
              <a:latin typeface="微软雅黑"/>
              <a:ea typeface="微软雅黑"/>
            </a:endParaRPr>
          </a:p>
        </p:txBody>
      </p:sp>
      <p:graphicFrame>
        <p:nvGraphicFramePr>
          <p:cNvPr id="4" name="表格 3"/>
          <p:cNvGraphicFramePr>
            <a:graphicFrameLocks noGrp="1"/>
          </p:cNvGraphicFramePr>
          <p:nvPr>
            <p:extLst>
              <p:ext uri="{D42A27DB-BD31-4B8C-83A1-F6EECF244321}">
                <p14:modId xmlns:p14="http://schemas.microsoft.com/office/powerpoint/2010/main" val="1638592175"/>
              </p:ext>
            </p:extLst>
          </p:nvPr>
        </p:nvGraphicFramePr>
        <p:xfrm>
          <a:off x="680935" y="1523634"/>
          <a:ext cx="10830132" cy="4484858"/>
        </p:xfrm>
        <a:graphic>
          <a:graphicData uri="http://schemas.openxmlformats.org/drawingml/2006/table">
            <a:tbl>
              <a:tblPr firstRow="1" bandRow="1">
                <a:tableStyleId>{5C22544A-7EE6-4342-B048-85BDC9FD1C3A}</a:tableStyleId>
              </a:tblPr>
              <a:tblGrid>
                <a:gridCol w="1805022">
                  <a:extLst>
                    <a:ext uri="{9D8B030D-6E8A-4147-A177-3AD203B41FA5}">
                      <a16:colId xmlns:a16="http://schemas.microsoft.com/office/drawing/2014/main" xmlns="" val="3371630398"/>
                    </a:ext>
                  </a:extLst>
                </a:gridCol>
                <a:gridCol w="1805022">
                  <a:extLst>
                    <a:ext uri="{9D8B030D-6E8A-4147-A177-3AD203B41FA5}">
                      <a16:colId xmlns:a16="http://schemas.microsoft.com/office/drawing/2014/main" xmlns="" val="4233605628"/>
                    </a:ext>
                  </a:extLst>
                </a:gridCol>
                <a:gridCol w="1805022">
                  <a:extLst>
                    <a:ext uri="{9D8B030D-6E8A-4147-A177-3AD203B41FA5}">
                      <a16:colId xmlns:a16="http://schemas.microsoft.com/office/drawing/2014/main" xmlns="" val="2381406538"/>
                    </a:ext>
                  </a:extLst>
                </a:gridCol>
                <a:gridCol w="1805022">
                  <a:extLst>
                    <a:ext uri="{9D8B030D-6E8A-4147-A177-3AD203B41FA5}">
                      <a16:colId xmlns:a16="http://schemas.microsoft.com/office/drawing/2014/main" xmlns="" val="3222699275"/>
                    </a:ext>
                  </a:extLst>
                </a:gridCol>
                <a:gridCol w="1805022">
                  <a:extLst>
                    <a:ext uri="{9D8B030D-6E8A-4147-A177-3AD203B41FA5}">
                      <a16:colId xmlns:a16="http://schemas.microsoft.com/office/drawing/2014/main" xmlns="" val="2368638991"/>
                    </a:ext>
                  </a:extLst>
                </a:gridCol>
                <a:gridCol w="1805022">
                  <a:extLst>
                    <a:ext uri="{9D8B030D-6E8A-4147-A177-3AD203B41FA5}">
                      <a16:colId xmlns:a16="http://schemas.microsoft.com/office/drawing/2014/main" xmlns="" val="2015604103"/>
                    </a:ext>
                  </a:extLst>
                </a:gridCol>
              </a:tblGrid>
              <a:tr h="640694">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排名</a:t>
                      </a:r>
                    </a:p>
                  </a:txBody>
                  <a:tcPr marL="48768" marR="48768"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第一因子</a:t>
                      </a:r>
                    </a:p>
                  </a:txBody>
                  <a:tcPr marL="48768" marR="48768"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第二因子</a:t>
                      </a:r>
                    </a:p>
                  </a:txBody>
                  <a:tcPr marL="48768" marR="48768"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第三因子</a:t>
                      </a:r>
                    </a:p>
                  </a:txBody>
                  <a:tcPr marL="48768" marR="48768"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第四因子</a:t>
                      </a:r>
                    </a:p>
                  </a:txBody>
                  <a:tcPr marL="48768" marR="48768"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总分</a:t>
                      </a:r>
                    </a:p>
                  </a:txBody>
                  <a:tcPr marL="48768" marR="48768"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extLst>
                  <a:ext uri="{0D108BD9-81ED-4DB2-BD59-A6C34878D82A}">
                    <a16:rowId xmlns:a16="http://schemas.microsoft.com/office/drawing/2014/main" xmlns="" val="1741146245"/>
                  </a:ext>
                </a:extLst>
              </a:tr>
              <a:tr h="640694">
                <a:tc>
                  <a:txBody>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 1</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四川</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上海</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内蒙古</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浙江</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浙江</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3393441639"/>
                  </a:ext>
                </a:extLst>
              </a:tr>
              <a:tr h="640694">
                <a:tc>
                  <a:txBody>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湖南</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北京</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浙江</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湖南</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四川</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1596935968"/>
                  </a:ext>
                </a:extLst>
              </a:tr>
              <a:tr h="640694">
                <a:tc>
                  <a:txBody>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河南</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浙江</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天津</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山东</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湖南</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1176865355"/>
                  </a:ext>
                </a:extLst>
              </a:tr>
              <a:tr h="640694">
                <a:tc>
                  <a:txBody>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4</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河北</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天津</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湖南</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广西</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江苏</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814692360"/>
                  </a:ext>
                </a:extLst>
              </a:tr>
              <a:tr h="640694">
                <a:tc>
                  <a:txBody>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5</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山东</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广东</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江苏</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广东</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山东</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3088828566"/>
                  </a:ext>
                </a:extLst>
              </a:tr>
              <a:tr h="640694">
                <a:tc>
                  <a:txBody>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6</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江西</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福建</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北京</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河南</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北京</a:t>
                      </a:r>
                    </a:p>
                  </a:txBody>
                  <a:tcPr marL="48768" marR="48768" marT="24384" marB="243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268103101"/>
                  </a:ext>
                </a:extLst>
              </a:tr>
            </a:tbl>
          </a:graphicData>
        </a:graphic>
      </p:graphicFrame>
    </p:spTree>
    <p:extLst>
      <p:ext uri="{BB962C8B-B14F-4D97-AF65-F5344CB8AC3E}">
        <p14:creationId xmlns:p14="http://schemas.microsoft.com/office/powerpoint/2010/main" val="740013281"/>
      </p:ext>
    </p:extLst>
  </p:cSld>
  <p:clrMapOvr>
    <a:masterClrMapping/>
  </p:clrMapOvr>
  <mc:AlternateContent xmlns:mc="http://schemas.openxmlformats.org/markup-compatibility/2006" xmlns:p14="http://schemas.microsoft.com/office/powerpoint/2010/main">
    <mc:Choice Requires="p14">
      <p:transition spd="slow" p14:dur="1250" advClick="0" advTm="1000">
        <p14:flip dir="r"/>
      </p:transition>
    </mc:Choice>
    <mc:Fallback xmlns="">
      <p:transition spd="slow" advClick="0" advTm="1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5723536" y="1600789"/>
            <a:ext cx="6254151" cy="4154984"/>
          </a:xfrm>
          <a:prstGeom prst="rect">
            <a:avLst/>
          </a:prstGeom>
        </p:spPr>
        <p:txBody>
          <a:bodyPr wrap="square">
            <a:spAutoFit/>
          </a:bodyPr>
          <a:lstStyle/>
          <a:p>
            <a:pPr marL="285750" indent="-285750" defTabSz="243825">
              <a:lnSpc>
                <a:spcPct val="120000"/>
              </a:lnSpc>
              <a:buFont typeface="Arial" panose="020B0604020202020204" pitchFamily="34" charset="0"/>
              <a:buChar char="•"/>
            </a:pPr>
            <a:r>
              <a:rPr lang="zh-CN" altLang="en-US" sz="2000" dirty="0">
                <a:solidFill>
                  <a:prstClr val="white">
                    <a:lumMod val="50000"/>
                  </a:prstClr>
                </a:solidFill>
                <a:latin typeface="微软雅黑" panose="020B0503020204020204" pitchFamily="34" charset="-122"/>
                <a:ea typeface="微软雅黑" panose="020B0503020204020204" pitchFamily="34" charset="-122"/>
              </a:rPr>
              <a:t>社会服务水平对农村居民幸福感的影响最大。</a:t>
            </a:r>
            <a:endParaRPr lang="en-US" altLang="zh-CN" sz="2000" dirty="0">
              <a:solidFill>
                <a:prstClr val="white">
                  <a:lumMod val="50000"/>
                </a:prstClr>
              </a:solidFill>
              <a:latin typeface="微软雅黑" panose="020B0503020204020204" pitchFamily="34" charset="-122"/>
              <a:ea typeface="微软雅黑" panose="020B0503020204020204" pitchFamily="34" charset="-122"/>
            </a:endParaRPr>
          </a:p>
          <a:p>
            <a:pPr marL="285750" indent="-285750" defTabSz="243825">
              <a:lnSpc>
                <a:spcPct val="120000"/>
              </a:lnSpc>
              <a:buFont typeface="Arial" panose="020B0604020202020204" pitchFamily="34" charset="0"/>
              <a:buChar char="•"/>
            </a:pPr>
            <a:r>
              <a:rPr lang="zh-CN" altLang="en-US" sz="2000" dirty="0">
                <a:solidFill>
                  <a:prstClr val="white">
                    <a:lumMod val="50000"/>
                  </a:prstClr>
                </a:solidFill>
                <a:latin typeface="微软雅黑" panose="020B0503020204020204" pitchFamily="34" charset="-122"/>
                <a:ea typeface="微软雅黑" panose="020B0503020204020204" pitchFamily="34" charset="-122"/>
              </a:rPr>
              <a:t>南方地区幸福感水平普遍高于北方地区</a:t>
            </a:r>
            <a:endParaRPr lang="en-US" altLang="zh-CN" sz="2000" dirty="0">
              <a:solidFill>
                <a:prstClr val="white">
                  <a:lumMod val="50000"/>
                </a:prstClr>
              </a:solidFill>
              <a:latin typeface="微软雅黑" panose="020B0503020204020204" pitchFamily="34" charset="-122"/>
              <a:ea typeface="微软雅黑" panose="020B0503020204020204" pitchFamily="34" charset="-122"/>
            </a:endParaRPr>
          </a:p>
          <a:p>
            <a:pPr marL="285750" indent="-285750" defTabSz="243825">
              <a:lnSpc>
                <a:spcPct val="120000"/>
              </a:lnSpc>
              <a:buFont typeface="Arial" panose="020B0604020202020204" pitchFamily="34" charset="0"/>
              <a:buChar char="•"/>
            </a:pPr>
            <a:r>
              <a:rPr lang="zh-CN" altLang="en-US" sz="2000" dirty="0">
                <a:solidFill>
                  <a:prstClr val="white">
                    <a:lumMod val="50000"/>
                  </a:prstClr>
                </a:solidFill>
                <a:latin typeface="微软雅黑" panose="020B0503020204020204" pitchFamily="34" charset="-122"/>
                <a:ea typeface="微软雅黑" panose="020B0503020204020204" pitchFamily="34" charset="-122"/>
              </a:rPr>
              <a:t>四川在社会服务方面得分最高。</a:t>
            </a:r>
            <a:r>
              <a:rPr lang="en-US" altLang="zh-CN" sz="2000" dirty="0">
                <a:solidFill>
                  <a:prstClr val="white">
                    <a:lumMod val="50000"/>
                  </a:prstClr>
                </a:solidFill>
                <a:latin typeface="微软雅黑" panose="020B0503020204020204" pitchFamily="34" charset="-122"/>
                <a:ea typeface="微软雅黑" panose="020B0503020204020204" pitchFamily="34" charset="-122"/>
              </a:rPr>
              <a:t>2008</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年汶川地震之后政府对灾区的经济援建工作十分重视且社会保障制度十分完善。</a:t>
            </a:r>
            <a:endParaRPr lang="en-US" altLang="zh-CN" sz="2000" dirty="0">
              <a:solidFill>
                <a:prstClr val="white">
                  <a:lumMod val="50000"/>
                </a:prstClr>
              </a:solidFill>
              <a:latin typeface="微软雅黑" panose="020B0503020204020204" pitchFamily="34" charset="-122"/>
              <a:ea typeface="微软雅黑" panose="020B0503020204020204" pitchFamily="34" charset="-122"/>
            </a:endParaRPr>
          </a:p>
          <a:p>
            <a:pPr marL="285750" indent="-285750" defTabSz="243825">
              <a:lnSpc>
                <a:spcPct val="120000"/>
              </a:lnSpc>
              <a:buFont typeface="Arial" panose="020B0604020202020204" pitchFamily="34" charset="0"/>
              <a:buChar char="•"/>
            </a:pPr>
            <a:r>
              <a:rPr lang="zh-CN" altLang="en-US" sz="2000" dirty="0">
                <a:solidFill>
                  <a:prstClr val="white">
                    <a:lumMod val="50000"/>
                  </a:prstClr>
                </a:solidFill>
                <a:latin typeface="微软雅黑" panose="020B0503020204020204" pitchFamily="34" charset="-122"/>
                <a:ea typeface="微软雅黑" panose="020B0503020204020204" pitchFamily="34" charset="-122"/>
              </a:rPr>
              <a:t>上海在生活水平方面得分最高。上海作为我国经济发展重心，较高的生活水平惠及上海各个地区。</a:t>
            </a:r>
            <a:endParaRPr lang="en-US" altLang="zh-CN" sz="2000" dirty="0">
              <a:solidFill>
                <a:prstClr val="white">
                  <a:lumMod val="50000"/>
                </a:prstClr>
              </a:solidFill>
              <a:latin typeface="微软雅黑" panose="020B0503020204020204" pitchFamily="34" charset="-122"/>
              <a:ea typeface="微软雅黑" panose="020B0503020204020204" pitchFamily="34" charset="-122"/>
            </a:endParaRPr>
          </a:p>
          <a:p>
            <a:pPr marL="285750" indent="-285750" defTabSz="243825">
              <a:lnSpc>
                <a:spcPct val="120000"/>
              </a:lnSpc>
              <a:buFont typeface="Arial" panose="020B0604020202020204" pitchFamily="34" charset="0"/>
              <a:buChar char="•"/>
            </a:pPr>
            <a:r>
              <a:rPr lang="zh-CN" altLang="en-US" sz="2000" dirty="0">
                <a:solidFill>
                  <a:prstClr val="white">
                    <a:lumMod val="50000"/>
                  </a:prstClr>
                </a:solidFill>
                <a:latin typeface="微软雅黑" panose="020B0503020204020204" pitchFamily="34" charset="-122"/>
                <a:ea typeface="微软雅黑" panose="020B0503020204020204" pitchFamily="34" charset="-122"/>
              </a:rPr>
              <a:t>内蒙古在经济实力方面得分最高。资源丰富，工业水平较高，人均</a:t>
            </a:r>
            <a:r>
              <a:rPr lang="en-US" altLang="zh-CN" sz="2000" dirty="0">
                <a:solidFill>
                  <a:prstClr val="white">
                    <a:lumMod val="50000"/>
                  </a:prstClr>
                </a:solidFill>
                <a:latin typeface="微软雅黑" panose="020B0503020204020204" pitchFamily="34" charset="-122"/>
                <a:ea typeface="微软雅黑" panose="020B0503020204020204" pitchFamily="34" charset="-122"/>
              </a:rPr>
              <a:t>GDP</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在我国名列前茅。</a:t>
            </a:r>
            <a:endParaRPr lang="en-US" altLang="zh-CN" sz="2000" dirty="0">
              <a:solidFill>
                <a:prstClr val="white">
                  <a:lumMod val="50000"/>
                </a:prstClr>
              </a:solidFill>
              <a:latin typeface="微软雅黑" panose="020B0503020204020204" pitchFamily="34" charset="-122"/>
              <a:ea typeface="微软雅黑" panose="020B0503020204020204" pitchFamily="34" charset="-122"/>
            </a:endParaRPr>
          </a:p>
          <a:p>
            <a:pPr marL="285750" indent="-285750" defTabSz="243825">
              <a:lnSpc>
                <a:spcPct val="120000"/>
              </a:lnSpc>
              <a:buFont typeface="Arial" panose="020B0604020202020204" pitchFamily="34" charset="0"/>
              <a:buChar char="•"/>
            </a:pPr>
            <a:r>
              <a:rPr lang="zh-CN" altLang="en-US" sz="2000" dirty="0">
                <a:solidFill>
                  <a:prstClr val="white">
                    <a:lumMod val="50000"/>
                  </a:prstClr>
                </a:solidFill>
                <a:latin typeface="微软雅黑" panose="020B0503020204020204" pitchFamily="34" charset="-122"/>
                <a:ea typeface="微软雅黑" panose="020B0503020204020204" pitchFamily="34" charset="-122"/>
              </a:rPr>
              <a:t>浙江在农村建设方面得分最高。浙江大力实施统筹城乡发展战略，政府在农村建设方面十分重视。</a:t>
            </a:r>
            <a:endParaRPr lang="en-US" altLang="zh-CN" sz="20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48" name="TextBox 13">
            <a:extLst>
              <a:ext uri="{FF2B5EF4-FFF2-40B4-BE49-F238E27FC236}">
                <a16:creationId xmlns:a16="http://schemas.microsoft.com/office/drawing/2014/main" xmlns="" id="{8452E011-16B3-4B08-B911-A163E12610FA}"/>
              </a:ext>
            </a:extLst>
          </p:cNvPr>
          <p:cNvSpPr txBox="1"/>
          <p:nvPr/>
        </p:nvSpPr>
        <p:spPr>
          <a:xfrm>
            <a:off x="680935" y="95626"/>
            <a:ext cx="4622824" cy="923330"/>
          </a:xfrm>
          <a:prstGeom prst="rect">
            <a:avLst/>
          </a:prstGeom>
          <a:noFill/>
        </p:spPr>
        <p:txBody>
          <a:bodyPr wrap="square" rtlCol="0">
            <a:spAutoFit/>
          </a:bodyPr>
          <a:lstStyle/>
          <a:p>
            <a:pPr defTabSz="941755">
              <a:lnSpc>
                <a:spcPct val="150000"/>
              </a:lnSpc>
            </a:pPr>
            <a:r>
              <a:rPr lang="zh-CN" altLang="en-US" sz="3600" b="1" dirty="0">
                <a:solidFill>
                  <a:prstClr val="black">
                    <a:lumMod val="65000"/>
                    <a:lumOff val="35000"/>
                  </a:prstClr>
                </a:solidFill>
                <a:latin typeface="微软雅黑"/>
                <a:ea typeface="微软雅黑"/>
              </a:rPr>
              <a:t>结果分析</a:t>
            </a:r>
            <a:endParaRPr lang="en-US" sz="3600" b="1" dirty="0">
              <a:solidFill>
                <a:srgbClr val="00A8A7"/>
              </a:solidFill>
              <a:latin typeface="微软雅黑"/>
              <a:ea typeface="微软雅黑"/>
            </a:endParaRPr>
          </a:p>
        </p:txBody>
      </p:sp>
      <p:pic>
        <p:nvPicPr>
          <p:cNvPr id="1026" name="Picture 2" descr="C:\Users\chenn\Desktop\信息素养大赛\中国地图 改版第二次.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6" y="1600789"/>
            <a:ext cx="6032165" cy="42581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82964" y="6305475"/>
            <a:ext cx="4025465" cy="307777"/>
          </a:xfrm>
          <a:prstGeom prst="rect">
            <a:avLst/>
          </a:prstGeom>
          <a:noFill/>
        </p:spPr>
        <p:txBody>
          <a:bodyPr wrap="square" rtlCol="0">
            <a:spAutoFit/>
          </a:bodyPr>
          <a:lstStyle/>
          <a:p>
            <a:r>
              <a:rPr lang="zh-CN" altLang="en-US" sz="1400" dirty="0" smtClean="0"/>
              <a:t>幸福指数</a:t>
            </a:r>
            <a:r>
              <a:rPr lang="en-US" altLang="zh-CN" sz="1400" dirty="0" smtClean="0"/>
              <a:t>F</a:t>
            </a:r>
            <a:r>
              <a:rPr lang="zh-CN" altLang="en-US" sz="1400" dirty="0" smtClean="0"/>
              <a:t>值的分层设色地形图</a:t>
            </a:r>
            <a:endParaRPr lang="zh-CN" altLang="en-US" sz="1400" dirty="0"/>
          </a:p>
        </p:txBody>
      </p:sp>
    </p:spTree>
    <p:extLst>
      <p:ext uri="{BB962C8B-B14F-4D97-AF65-F5344CB8AC3E}">
        <p14:creationId xmlns:p14="http://schemas.microsoft.com/office/powerpoint/2010/main" val="211919420"/>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89008" y="2011541"/>
            <a:ext cx="6030504" cy="3659728"/>
          </a:xfrm>
          <a:prstGeom prst="rect">
            <a:avLst/>
          </a:prstGeom>
        </p:spPr>
      </p:pic>
      <p:grpSp>
        <p:nvGrpSpPr>
          <p:cNvPr id="27" name="组合 26"/>
          <p:cNvGrpSpPr/>
          <p:nvPr/>
        </p:nvGrpSpPr>
        <p:grpSpPr>
          <a:xfrm>
            <a:off x="6726513" y="1309031"/>
            <a:ext cx="5033487" cy="1083940"/>
            <a:chOff x="11849084" y="2743200"/>
            <a:chExt cx="9437788" cy="2023354"/>
          </a:xfrm>
        </p:grpSpPr>
        <p:grpSp>
          <p:nvGrpSpPr>
            <p:cNvPr id="3" name="组合 2"/>
            <p:cNvGrpSpPr/>
            <p:nvPr/>
          </p:nvGrpSpPr>
          <p:grpSpPr>
            <a:xfrm>
              <a:off x="11849084" y="2743200"/>
              <a:ext cx="2023354" cy="2023354"/>
              <a:chOff x="11849084" y="2743200"/>
              <a:chExt cx="2023354" cy="2023354"/>
            </a:xfrm>
          </p:grpSpPr>
          <p:sp>
            <p:nvSpPr>
              <p:cNvPr id="7" name="Oval 3"/>
              <p:cNvSpPr/>
              <p:nvPr/>
            </p:nvSpPr>
            <p:spPr>
              <a:xfrm>
                <a:off x="11956089" y="2850205"/>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4"/>
              <p:cNvSpPr/>
              <p:nvPr/>
            </p:nvSpPr>
            <p:spPr>
              <a:xfrm>
                <a:off x="11849084" y="2743200"/>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2412"/>
              <p:cNvSpPr/>
              <p:nvPr/>
            </p:nvSpPr>
            <p:spPr>
              <a:xfrm>
                <a:off x="12612212" y="3506341"/>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23441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6" name="MH_Entry_1">
              <a:hlinkClick r:id="rId6" action="ppaction://hlinksldjump"/>
            </p:cNvPr>
            <p:cNvSpPr>
              <a:spLocks noChangeArrowheads="1"/>
            </p:cNvSpPr>
            <p:nvPr>
              <p:custDataLst>
                <p:tags r:id="rId3"/>
              </p:custDataLst>
            </p:nvPr>
          </p:nvSpPr>
          <p:spPr bwMode="auto">
            <a:xfrm>
              <a:off x="13979442" y="3184403"/>
              <a:ext cx="7307430"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grpSp>
        <p:nvGrpSpPr>
          <p:cNvPr id="28" name="组合 27"/>
          <p:cNvGrpSpPr/>
          <p:nvPr/>
        </p:nvGrpSpPr>
        <p:grpSpPr>
          <a:xfrm>
            <a:off x="6783582" y="2928420"/>
            <a:ext cx="5033487" cy="1083940"/>
            <a:chOff x="11849084" y="5725833"/>
            <a:chExt cx="9437788" cy="2023354"/>
          </a:xfrm>
        </p:grpSpPr>
        <p:grpSp>
          <p:nvGrpSpPr>
            <p:cNvPr id="24" name="组合 23"/>
            <p:cNvGrpSpPr/>
            <p:nvPr/>
          </p:nvGrpSpPr>
          <p:grpSpPr>
            <a:xfrm>
              <a:off x="11849084" y="5725833"/>
              <a:ext cx="2023354" cy="2023354"/>
              <a:chOff x="11849084" y="5725833"/>
              <a:chExt cx="2023354" cy="2023354"/>
            </a:xfrm>
          </p:grpSpPr>
          <p:sp>
            <p:nvSpPr>
              <p:cNvPr id="9" name="Oval 6"/>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2423"/>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23441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8" name="MH_Entry_1">
              <a:hlinkClick r:id="rId6" action="ppaction://hlinksldjump"/>
            </p:cNvPr>
            <p:cNvSpPr>
              <a:spLocks noChangeArrowheads="1"/>
            </p:cNvSpPr>
            <p:nvPr>
              <p:custDataLst>
                <p:tags r:id="rId2"/>
              </p:custDataLst>
            </p:nvPr>
          </p:nvSpPr>
          <p:spPr bwMode="auto">
            <a:xfrm>
              <a:off x="13979442" y="6167036"/>
              <a:ext cx="7307430"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600" dirty="0" smtClean="0">
                  <a:solidFill>
                    <a:schemeClr val="tx1">
                      <a:lumMod val="65000"/>
                      <a:lumOff val="35000"/>
                    </a:schemeClr>
                  </a:solidFill>
                  <a:latin typeface="微软雅黑" panose="020B0503020204020204" pitchFamily="34" charset="-122"/>
                  <a:ea typeface="微软雅黑" panose="020B0503020204020204" pitchFamily="34" charset="-122"/>
                </a:rPr>
                <a:t>研究目的</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6840651" y="4587329"/>
            <a:ext cx="5033487" cy="1083940"/>
            <a:chOff x="11849084" y="8707362"/>
            <a:chExt cx="9437788" cy="2023354"/>
          </a:xfrm>
        </p:grpSpPr>
        <p:grpSp>
          <p:nvGrpSpPr>
            <p:cNvPr id="25" name="组合 24"/>
            <p:cNvGrpSpPr/>
            <p:nvPr/>
          </p:nvGrpSpPr>
          <p:grpSpPr>
            <a:xfrm>
              <a:off x="11849084" y="8707362"/>
              <a:ext cx="2023354" cy="2023354"/>
              <a:chOff x="11849084" y="8707362"/>
              <a:chExt cx="2023354" cy="2023354"/>
            </a:xfrm>
          </p:grpSpPr>
          <p:sp>
            <p:nvSpPr>
              <p:cNvPr id="11" name="Oval 8"/>
              <p:cNvSpPr/>
              <p:nvPr/>
            </p:nvSpPr>
            <p:spPr>
              <a:xfrm>
                <a:off x="11956089" y="8814367"/>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9"/>
              <p:cNvSpPr/>
              <p:nvPr/>
            </p:nvSpPr>
            <p:spPr>
              <a:xfrm>
                <a:off x="11849084" y="8707362"/>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2405"/>
              <p:cNvSpPr/>
              <p:nvPr/>
            </p:nvSpPr>
            <p:spPr>
              <a:xfrm>
                <a:off x="12612212" y="9470509"/>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lumMod val="65000"/>
                  <a:lumOff val="35000"/>
                </a:schemeClr>
              </a:solidFill>
              <a:ln w="12700">
                <a:miter lim="400000"/>
              </a:ln>
            </p:spPr>
            <p:txBody>
              <a:bodyPr lIns="36576" tIns="36576" rIns="36576" bIns="36576" anchor="ctr"/>
              <a:lstStyle/>
              <a:p>
                <a:pPr algn="ctr" defTabSz="23441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20" name="MH_Entry_1">
              <a:hlinkClick r:id="rId6" action="ppaction://hlinksldjump"/>
            </p:cNvPr>
            <p:cNvSpPr>
              <a:spLocks noChangeArrowheads="1"/>
            </p:cNvSpPr>
            <p:nvPr>
              <p:custDataLst>
                <p:tags r:id="rId1"/>
              </p:custDataLst>
            </p:nvPr>
          </p:nvSpPr>
          <p:spPr bwMode="auto">
            <a:xfrm>
              <a:off x="13979442" y="9148565"/>
              <a:ext cx="7307430"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600" dirty="0" smtClean="0">
                  <a:solidFill>
                    <a:schemeClr val="tx1">
                      <a:lumMod val="65000"/>
                      <a:lumOff val="35000"/>
                    </a:schemeClr>
                  </a:solidFill>
                  <a:latin typeface="微软雅黑" panose="020B0503020204020204" pitchFamily="34" charset="-122"/>
                  <a:ea typeface="微软雅黑" panose="020B0503020204020204" pitchFamily="34" charset="-122"/>
                </a:rPr>
                <a:t>新颖性说明</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30" name="图片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262182" y="2189049"/>
            <a:ext cx="4145280" cy="2562682"/>
          </a:xfrm>
          <a:prstGeom prst="rect">
            <a:avLst/>
          </a:prstGeom>
        </p:spPr>
      </p:pic>
    </p:spTree>
    <p:extLst>
      <p:ext uri="{BB962C8B-B14F-4D97-AF65-F5344CB8AC3E}">
        <p14:creationId xmlns:p14="http://schemas.microsoft.com/office/powerpoint/2010/main" val="623365464"/>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0000">
                                          <p:cBhvr additive="base">
                                            <p:cTn id="7" dur="10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14:bounceEnd="50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14:bounceEnd="50000">
                                          <p:cBhvr additive="base">
                                            <p:cTn id="15" dur="10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680935" y="1859328"/>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zh-CN" altLang="en-US" sz="2400" b="1" kern="0" dirty="0">
                <a:solidFill>
                  <a:prstClr val="black">
                    <a:lumMod val="65000"/>
                    <a:lumOff val="35000"/>
                  </a:prstClr>
                </a:solidFill>
                <a:latin typeface="+mn-ea"/>
              </a:rPr>
              <a:t>建议</a:t>
            </a:r>
            <a:r>
              <a:rPr lang="en-US" altLang="zh-CN" sz="2400" b="1" kern="0" dirty="0">
                <a:solidFill>
                  <a:prstClr val="black">
                    <a:lumMod val="65000"/>
                    <a:lumOff val="35000"/>
                  </a:prstClr>
                </a:solidFill>
                <a:latin typeface="+mn-ea"/>
              </a:rPr>
              <a:t>1</a:t>
            </a:r>
            <a:endParaRPr lang="en-US" sz="600" kern="0" dirty="0">
              <a:solidFill>
                <a:prstClr val="black">
                  <a:lumMod val="65000"/>
                  <a:lumOff val="35000"/>
                </a:prstClr>
              </a:solidFill>
              <a:latin typeface="+mn-ea"/>
            </a:endParaRPr>
          </a:p>
        </p:txBody>
      </p:sp>
      <p:sp>
        <p:nvSpPr>
          <p:cNvPr id="11" name="Arc 8"/>
          <p:cNvSpPr/>
          <p:nvPr/>
        </p:nvSpPr>
        <p:spPr>
          <a:xfrm>
            <a:off x="680935" y="1859328"/>
            <a:ext cx="1525911" cy="1525911"/>
          </a:xfrm>
          <a:prstGeom prst="arc">
            <a:avLst>
              <a:gd name="adj1" fmla="val 16200000"/>
              <a:gd name="adj2" fmla="val 16013222"/>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2" name="Oval 11"/>
          <p:cNvSpPr/>
          <p:nvPr/>
        </p:nvSpPr>
        <p:spPr>
          <a:xfrm>
            <a:off x="680935" y="4170562"/>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zh-CN" altLang="en-US" sz="2400" b="1" kern="0" dirty="0">
                <a:solidFill>
                  <a:prstClr val="black">
                    <a:lumMod val="65000"/>
                    <a:lumOff val="35000"/>
                  </a:prstClr>
                </a:solidFill>
                <a:latin typeface="+mn-ea"/>
              </a:rPr>
              <a:t>建议</a:t>
            </a:r>
            <a:r>
              <a:rPr lang="en-US" altLang="zh-CN" sz="2400" b="1" kern="0" dirty="0">
                <a:solidFill>
                  <a:prstClr val="black">
                    <a:lumMod val="65000"/>
                    <a:lumOff val="35000"/>
                  </a:prstClr>
                </a:solidFill>
                <a:latin typeface="+mn-ea"/>
              </a:rPr>
              <a:t>3</a:t>
            </a:r>
            <a:endParaRPr lang="en-US" altLang="zh-CN" sz="600" kern="0" dirty="0">
              <a:solidFill>
                <a:prstClr val="black">
                  <a:lumMod val="65000"/>
                  <a:lumOff val="35000"/>
                </a:prstClr>
              </a:solidFill>
              <a:latin typeface="+mn-ea"/>
            </a:endParaRPr>
          </a:p>
        </p:txBody>
      </p:sp>
      <p:sp>
        <p:nvSpPr>
          <p:cNvPr id="13" name="Arc 12"/>
          <p:cNvSpPr/>
          <p:nvPr/>
        </p:nvSpPr>
        <p:spPr>
          <a:xfrm>
            <a:off x="680935" y="4170562"/>
            <a:ext cx="1525911" cy="1525911"/>
          </a:xfrm>
          <a:prstGeom prst="arc">
            <a:avLst>
              <a:gd name="adj1" fmla="val 16200000"/>
              <a:gd name="adj2" fmla="val 16039384"/>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4" name="Oval 14"/>
          <p:cNvSpPr/>
          <p:nvPr/>
        </p:nvSpPr>
        <p:spPr>
          <a:xfrm>
            <a:off x="6549095" y="1859328"/>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zh-CN" altLang="en-US" sz="2400" b="1" kern="0" dirty="0">
                <a:solidFill>
                  <a:prstClr val="black">
                    <a:lumMod val="65000"/>
                    <a:lumOff val="35000"/>
                  </a:prstClr>
                </a:solidFill>
                <a:latin typeface="+mn-ea"/>
              </a:rPr>
              <a:t>建议</a:t>
            </a:r>
            <a:r>
              <a:rPr lang="en-US" altLang="zh-CN" sz="2400" b="1" kern="0" dirty="0">
                <a:solidFill>
                  <a:prstClr val="black">
                    <a:lumMod val="65000"/>
                    <a:lumOff val="35000"/>
                  </a:prstClr>
                </a:solidFill>
                <a:latin typeface="+mn-ea"/>
              </a:rPr>
              <a:t>2</a:t>
            </a:r>
            <a:endParaRPr lang="en-US" sz="600" kern="0" dirty="0">
              <a:solidFill>
                <a:prstClr val="black">
                  <a:lumMod val="65000"/>
                  <a:lumOff val="35000"/>
                </a:prstClr>
              </a:solidFill>
              <a:latin typeface="+mn-ea"/>
            </a:endParaRPr>
          </a:p>
        </p:txBody>
      </p:sp>
      <p:sp>
        <p:nvSpPr>
          <p:cNvPr id="15" name="Arc 15"/>
          <p:cNvSpPr/>
          <p:nvPr/>
        </p:nvSpPr>
        <p:spPr>
          <a:xfrm>
            <a:off x="6549095" y="1859328"/>
            <a:ext cx="1525911" cy="1525911"/>
          </a:xfrm>
          <a:prstGeom prst="arc">
            <a:avLst>
              <a:gd name="adj1" fmla="val 16200000"/>
              <a:gd name="adj2" fmla="val 16027000"/>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6" name="Oval 17"/>
          <p:cNvSpPr/>
          <p:nvPr/>
        </p:nvSpPr>
        <p:spPr>
          <a:xfrm>
            <a:off x="6549095" y="4170562"/>
            <a:ext cx="1525911" cy="1525911"/>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941755">
              <a:defRPr/>
            </a:pPr>
            <a:r>
              <a:rPr lang="zh-CN" altLang="en-US" sz="2400" b="1" kern="0" dirty="0">
                <a:solidFill>
                  <a:prstClr val="black">
                    <a:lumMod val="65000"/>
                    <a:lumOff val="35000"/>
                  </a:prstClr>
                </a:solidFill>
                <a:latin typeface="+mn-ea"/>
              </a:rPr>
              <a:t>建议</a:t>
            </a:r>
            <a:r>
              <a:rPr lang="en-US" altLang="zh-CN" sz="2400" b="1" kern="0" dirty="0">
                <a:solidFill>
                  <a:prstClr val="black">
                    <a:lumMod val="65000"/>
                    <a:lumOff val="35000"/>
                  </a:prstClr>
                </a:solidFill>
                <a:latin typeface="+mn-ea"/>
              </a:rPr>
              <a:t>4</a:t>
            </a:r>
            <a:endParaRPr lang="en-US" altLang="zh-CN" sz="600" kern="0" dirty="0">
              <a:solidFill>
                <a:prstClr val="black">
                  <a:lumMod val="65000"/>
                  <a:lumOff val="35000"/>
                </a:prstClr>
              </a:solidFill>
              <a:latin typeface="+mn-ea"/>
            </a:endParaRPr>
          </a:p>
        </p:txBody>
      </p:sp>
      <p:sp>
        <p:nvSpPr>
          <p:cNvPr id="17" name="Arc 18"/>
          <p:cNvSpPr/>
          <p:nvPr/>
        </p:nvSpPr>
        <p:spPr>
          <a:xfrm>
            <a:off x="6549095" y="4170562"/>
            <a:ext cx="1525911" cy="1525911"/>
          </a:xfrm>
          <a:prstGeom prst="arc">
            <a:avLst>
              <a:gd name="adj1" fmla="val 16200000"/>
              <a:gd name="adj2" fmla="val 16153797"/>
            </a:avLst>
          </a:prstGeom>
          <a:noFill/>
          <a:ln w="123825" cap="rnd" cmpd="sng" algn="ctr">
            <a:solidFill>
              <a:srgbClr val="0F85F1"/>
            </a:solidFill>
            <a:prstDash val="solid"/>
            <a:miter lim="800000"/>
          </a:ln>
          <a:effectLst/>
        </p:spPr>
        <p:txBody>
          <a:bodyPr rtlCol="0" anchor="ctr"/>
          <a:lstStyle/>
          <a:p>
            <a:pPr algn="ctr" defTabSz="941755">
              <a:defRPr/>
            </a:pPr>
            <a:endParaRPr lang="en-US" sz="1854" kern="0">
              <a:solidFill>
                <a:prstClr val="white"/>
              </a:solidFill>
              <a:latin typeface="Arial" panose="020B0604020202020204"/>
            </a:endParaRPr>
          </a:p>
        </p:txBody>
      </p:sp>
      <p:sp>
        <p:nvSpPr>
          <p:cNvPr id="18" name="TextBox 13"/>
          <p:cNvSpPr txBox="1"/>
          <p:nvPr/>
        </p:nvSpPr>
        <p:spPr>
          <a:xfrm>
            <a:off x="680935" y="9902"/>
            <a:ext cx="4622824" cy="923330"/>
          </a:xfrm>
          <a:prstGeom prst="rect">
            <a:avLst/>
          </a:prstGeom>
          <a:noFill/>
        </p:spPr>
        <p:txBody>
          <a:bodyPr wrap="square" rtlCol="0">
            <a:spAutoFit/>
          </a:bodyPr>
          <a:lstStyle/>
          <a:p>
            <a:pPr defTabSz="941755">
              <a:lnSpc>
                <a:spcPct val="150000"/>
              </a:lnSpc>
            </a:pPr>
            <a:r>
              <a:rPr lang="zh-CN" altLang="en-US" sz="3600" b="1" dirty="0">
                <a:solidFill>
                  <a:prstClr val="black">
                    <a:lumMod val="65000"/>
                    <a:lumOff val="35000"/>
                  </a:prstClr>
                </a:solidFill>
                <a:latin typeface="+mj-ea"/>
                <a:ea typeface="+mj-ea"/>
              </a:rPr>
              <a:t>政策建议</a:t>
            </a:r>
            <a:endParaRPr lang="en-US" sz="3600" b="1" dirty="0">
              <a:solidFill>
                <a:srgbClr val="00A8A7"/>
              </a:solidFill>
              <a:latin typeface="+mj-ea"/>
              <a:ea typeface="+mj-ea"/>
            </a:endParaRPr>
          </a:p>
        </p:txBody>
      </p:sp>
      <p:sp>
        <p:nvSpPr>
          <p:cNvPr id="20" name="MH_Entry_1">
            <a:hlinkClick r:id="rId6" action="ppaction://hlinksldjump"/>
          </p:cNvPr>
          <p:cNvSpPr>
            <a:spLocks noChangeArrowheads="1"/>
          </p:cNvSpPr>
          <p:nvPr>
            <p:custDataLst>
              <p:tags r:id="rId1"/>
            </p:custDataLst>
          </p:nvPr>
        </p:nvSpPr>
        <p:spPr bwMode="auto">
          <a:xfrm>
            <a:off x="2427305" y="1730736"/>
            <a:ext cx="3754423" cy="17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国家应加大对西部地区人力与物质的投入，从而带动经济、社会服务和农村建设</a:t>
            </a:r>
          </a:p>
        </p:txBody>
      </p:sp>
      <p:sp>
        <p:nvSpPr>
          <p:cNvPr id="22" name="MH_Entry_1">
            <a:hlinkClick r:id="rId6" action="ppaction://hlinksldjump"/>
          </p:cNvPr>
          <p:cNvSpPr>
            <a:spLocks noChangeArrowheads="1"/>
          </p:cNvSpPr>
          <p:nvPr>
            <p:custDataLst>
              <p:tags r:id="rId2"/>
            </p:custDataLst>
          </p:nvPr>
        </p:nvSpPr>
        <p:spPr bwMode="auto">
          <a:xfrm>
            <a:off x="8222424" y="1787887"/>
            <a:ext cx="3754423" cy="152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省市内部应改善地区间经济社会发展不平衡状况，提高整体幸福感水平</a:t>
            </a:r>
          </a:p>
        </p:txBody>
      </p:sp>
      <p:sp>
        <p:nvSpPr>
          <p:cNvPr id="24" name="MH_Entry_1">
            <a:hlinkClick r:id="rId6" action="ppaction://hlinksldjump"/>
          </p:cNvPr>
          <p:cNvSpPr>
            <a:spLocks noChangeArrowheads="1"/>
          </p:cNvSpPr>
          <p:nvPr>
            <p:custDataLst>
              <p:tags r:id="rId3"/>
            </p:custDataLst>
          </p:nvPr>
        </p:nvSpPr>
        <p:spPr bwMode="auto">
          <a:xfrm>
            <a:off x="8222424" y="3926945"/>
            <a:ext cx="3754423" cy="198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各级政府必须把发展农村经济作为重中之重，</a:t>
            </a:r>
            <a:r>
              <a:rPr lang="zh-CN" altLang="en-US" sz="240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进一步强化惠</a:t>
            </a:r>
            <a:r>
              <a:rPr lang="zh-CN" altLang="en-US" sz="2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农政策</a:t>
            </a:r>
            <a:r>
              <a:rPr lang="zh-CN" altLang="en-US" sz="240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，让农村</a:t>
            </a:r>
            <a:r>
              <a:rPr lang="zh-CN" altLang="en-US" sz="2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居民得到</a:t>
            </a:r>
            <a:r>
              <a:rPr lang="zh-CN" altLang="en-US" sz="240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更多实惠</a:t>
            </a:r>
            <a:endParaRPr lang="zh-CN" altLang="en-US" sz="2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MH_Entry_1">
            <a:hlinkClick r:id="rId6" action="ppaction://hlinksldjump"/>
          </p:cNvPr>
          <p:cNvSpPr>
            <a:spLocks noChangeArrowheads="1"/>
          </p:cNvSpPr>
          <p:nvPr>
            <p:custDataLst>
              <p:tags r:id="rId4"/>
            </p:custDataLst>
          </p:nvPr>
        </p:nvSpPr>
        <p:spPr bwMode="auto">
          <a:xfrm>
            <a:off x="2382840" y="4266185"/>
            <a:ext cx="3754423" cy="135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重视社会服务的建设，积极完善社会保障体系，推动农村教育、文化、医疗发展</a:t>
            </a:r>
          </a:p>
        </p:txBody>
      </p:sp>
    </p:spTree>
    <p:extLst>
      <p:ext uri="{BB962C8B-B14F-4D97-AF65-F5344CB8AC3E}">
        <p14:creationId xmlns:p14="http://schemas.microsoft.com/office/powerpoint/2010/main" val="2800962981"/>
      </p:ext>
    </p:extLst>
  </p:cSld>
  <p:clrMapOvr>
    <a:masterClrMapping/>
  </p:clrMapOvr>
  <p:transition spd="slow" advClick="0" advTm="100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6392" y="1353153"/>
            <a:ext cx="11446137" cy="5205933"/>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3" name="矩形 2"/>
          <p:cNvSpPr/>
          <p:nvPr/>
        </p:nvSpPr>
        <p:spPr>
          <a:xfrm>
            <a:off x="289249" y="1223518"/>
            <a:ext cx="11719249" cy="5447870"/>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5" name="文本框 4"/>
          <p:cNvSpPr txBox="1"/>
          <p:nvPr/>
        </p:nvSpPr>
        <p:spPr>
          <a:xfrm>
            <a:off x="426392" y="1082965"/>
            <a:ext cx="1192325" cy="1187138"/>
          </a:xfrm>
          <a:prstGeom prst="rect">
            <a:avLst/>
          </a:prstGeom>
          <a:noFill/>
        </p:spPr>
        <p:txBody>
          <a:bodyPr wrap="square" lIns="48838" tIns="24419" rIns="48838" bIns="24419" rtlCol="0">
            <a:spAutoFit/>
          </a:bodyPr>
          <a:lstStyle/>
          <a:p>
            <a:r>
              <a:rPr lang="zh-CN" altLang="en-US" sz="7400" dirty="0">
                <a:solidFill>
                  <a:schemeClr val="bg1">
                    <a:lumMod val="85000"/>
                  </a:schemeClr>
                </a:solidFill>
                <a:latin typeface="Impact" panose="020B0806030902050204" pitchFamily="34" charset="0"/>
              </a:rPr>
              <a:t>“</a:t>
            </a:r>
          </a:p>
        </p:txBody>
      </p:sp>
      <p:sp>
        <p:nvSpPr>
          <p:cNvPr id="12"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研究背景</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680935" y="2176751"/>
            <a:ext cx="10674420" cy="201325"/>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6" name="圆角矩形 15"/>
          <p:cNvSpPr/>
          <p:nvPr/>
        </p:nvSpPr>
        <p:spPr>
          <a:xfrm>
            <a:off x="8229600" y="2176751"/>
            <a:ext cx="1679510" cy="201325"/>
          </a:xfrm>
          <a:prstGeom prst="roundRect">
            <a:avLst>
              <a:gd name="adj" fmla="val 50000"/>
            </a:avLst>
          </a:prstGeom>
          <a:solidFill>
            <a:srgbClr val="00B0F0"/>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7" name="椭圆 16"/>
          <p:cNvSpPr>
            <a:spLocks/>
          </p:cNvSpPr>
          <p:nvPr/>
        </p:nvSpPr>
        <p:spPr>
          <a:xfrm>
            <a:off x="1455634" y="2054631"/>
            <a:ext cx="430943" cy="430943"/>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3" name="圆角矩形 22"/>
          <p:cNvSpPr/>
          <p:nvPr/>
        </p:nvSpPr>
        <p:spPr>
          <a:xfrm>
            <a:off x="3409011" y="2177493"/>
            <a:ext cx="4596654" cy="200584"/>
          </a:xfrm>
          <a:prstGeom prst="roundRect">
            <a:avLst>
              <a:gd name="adj" fmla="val 50000"/>
            </a:avLst>
          </a:prstGeom>
          <a:gradFill flip="none" rotWithShape="1">
            <a:gsLst>
              <a:gs pos="100000">
                <a:srgbClr val="00B0F0">
                  <a:lumMod val="100000"/>
                </a:srgbClr>
              </a:gs>
              <a:gs pos="50000">
                <a:schemeClr val="accent1">
                  <a:tint val="44500"/>
                  <a:satMod val="160000"/>
                </a:schemeClr>
              </a:gs>
              <a:gs pos="0">
                <a:schemeClr val="accent1">
                  <a:tint val="23500"/>
                  <a:satMod val="160000"/>
                </a:schemeClr>
              </a:gs>
            </a:gsLst>
            <a:lin ang="0" scaled="1"/>
            <a:tileRect/>
          </a:gra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8" name="椭圆 17"/>
          <p:cNvSpPr>
            <a:spLocks/>
          </p:cNvSpPr>
          <p:nvPr/>
        </p:nvSpPr>
        <p:spPr>
          <a:xfrm>
            <a:off x="3193540" y="2054631"/>
            <a:ext cx="430943" cy="430943"/>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9" name="椭圆 18"/>
          <p:cNvSpPr>
            <a:spLocks/>
          </p:cNvSpPr>
          <p:nvPr/>
        </p:nvSpPr>
        <p:spPr>
          <a:xfrm>
            <a:off x="7893707" y="2062684"/>
            <a:ext cx="430943" cy="430943"/>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2" name="圆角矩形 21"/>
          <p:cNvSpPr/>
          <p:nvPr/>
        </p:nvSpPr>
        <p:spPr>
          <a:xfrm>
            <a:off x="10095722" y="2169440"/>
            <a:ext cx="1259633" cy="208636"/>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20" name="椭圆 19"/>
          <p:cNvSpPr>
            <a:spLocks/>
          </p:cNvSpPr>
          <p:nvPr/>
        </p:nvSpPr>
        <p:spPr>
          <a:xfrm>
            <a:off x="9790224" y="2069251"/>
            <a:ext cx="430943" cy="430943"/>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4" name="矩形 23"/>
          <p:cNvSpPr/>
          <p:nvPr/>
        </p:nvSpPr>
        <p:spPr>
          <a:xfrm>
            <a:off x="426392" y="2648938"/>
            <a:ext cx="2982619" cy="1061829"/>
          </a:xfrm>
          <a:prstGeom prst="rect">
            <a:avLst/>
          </a:prstGeom>
        </p:spPr>
        <p:txBody>
          <a:bodyPr wrap="square">
            <a:spAutoFit/>
          </a:bodyPr>
          <a:lstStyle/>
          <a:p>
            <a:pPr>
              <a:lnSpc>
                <a:spcPct val="150000"/>
              </a:lnSpc>
            </a:pPr>
            <a:r>
              <a:rPr lang="en-US" altLang="zh-CN" sz="2400" dirty="0" smtClean="0">
                <a:solidFill>
                  <a:srgbClr val="0F85F1"/>
                </a:solidFill>
                <a:latin typeface="微软雅黑" panose="020B0503020204020204" pitchFamily="34" charset="-122"/>
                <a:ea typeface="微软雅黑" panose="020B0503020204020204" pitchFamily="34" charset="-122"/>
              </a:rPr>
              <a:t>20</a:t>
            </a:r>
            <a:r>
              <a:rPr lang="zh-CN" altLang="en-US" sz="2400" dirty="0" smtClean="0">
                <a:solidFill>
                  <a:srgbClr val="0F85F1"/>
                </a:solidFill>
                <a:latin typeface="微软雅黑" panose="020B0503020204020204" pitchFamily="34" charset="-122"/>
                <a:ea typeface="微软雅黑" panose="020B0503020204020204" pitchFamily="34" charset="-122"/>
              </a:rPr>
              <a:t>世纪</a:t>
            </a:r>
            <a:r>
              <a:rPr lang="en-US" altLang="zh-CN" sz="2400" dirty="0" smtClean="0">
                <a:solidFill>
                  <a:srgbClr val="0F85F1"/>
                </a:solidFill>
                <a:latin typeface="微软雅黑" panose="020B0503020204020204" pitchFamily="34" charset="-122"/>
                <a:ea typeface="微软雅黑" panose="020B0503020204020204" pitchFamily="34" charset="-122"/>
              </a:rPr>
              <a:t>70</a:t>
            </a:r>
            <a:r>
              <a:rPr lang="zh-CN" altLang="en-US" sz="2400" dirty="0" smtClean="0">
                <a:solidFill>
                  <a:srgbClr val="0F85F1"/>
                </a:solidFill>
                <a:latin typeface="微软雅黑" panose="020B0503020204020204" pitchFamily="34" charset="-122"/>
                <a:ea typeface="微软雅黑" panose="020B0503020204020204" pitchFamily="34" charset="-122"/>
              </a:rPr>
              <a:t>年代</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“国民幸福指数概念的提出”</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3269046" y="2656826"/>
            <a:ext cx="2982619" cy="1015663"/>
          </a:xfrm>
          <a:prstGeom prst="rect">
            <a:avLst/>
          </a:prstGeom>
        </p:spPr>
        <p:txBody>
          <a:bodyPr wrap="square">
            <a:spAutoFit/>
          </a:bodyPr>
          <a:lstStyle/>
          <a:p>
            <a:pPr>
              <a:lnSpc>
                <a:spcPct val="150000"/>
              </a:lnSpc>
            </a:pPr>
            <a:r>
              <a:rPr lang="en-US" altLang="zh-CN" sz="2400" dirty="0" smtClean="0">
                <a:solidFill>
                  <a:srgbClr val="0F85F1"/>
                </a:solidFill>
                <a:latin typeface="微软雅黑" panose="020B0503020204020204" pitchFamily="34" charset="-122"/>
                <a:ea typeface="微软雅黑" panose="020B0503020204020204" pitchFamily="34" charset="-122"/>
              </a:rPr>
              <a:t>1972</a:t>
            </a:r>
            <a:r>
              <a:rPr lang="zh-CN" altLang="en-US" sz="2400" dirty="0" smtClean="0">
                <a:solidFill>
                  <a:srgbClr val="0F85F1"/>
                </a:solidFill>
                <a:latin typeface="微软雅黑" panose="020B0503020204020204" pitchFamily="34" charset="-122"/>
                <a:ea typeface="微软雅黑" panose="020B0503020204020204" pitchFamily="34" charset="-122"/>
              </a:rPr>
              <a:t>年</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最远可考据文献</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9620255" y="2663887"/>
            <a:ext cx="2252274" cy="1015663"/>
          </a:xfrm>
          <a:prstGeom prst="rect">
            <a:avLst/>
          </a:prstGeom>
        </p:spPr>
        <p:txBody>
          <a:bodyPr wrap="square">
            <a:spAutoFit/>
          </a:bodyPr>
          <a:lstStyle/>
          <a:p>
            <a:pPr>
              <a:lnSpc>
                <a:spcPct val="150000"/>
              </a:lnSpc>
            </a:pPr>
            <a:r>
              <a:rPr lang="en-US" altLang="zh-CN" sz="2400" dirty="0" smtClean="0">
                <a:solidFill>
                  <a:srgbClr val="0F85F1"/>
                </a:solidFill>
                <a:latin typeface="微软雅黑" panose="020B0503020204020204" pitchFamily="34" charset="-122"/>
                <a:ea typeface="微软雅黑" panose="020B0503020204020204" pitchFamily="34" charset="-122"/>
              </a:rPr>
              <a:t>2006</a:t>
            </a:r>
            <a:r>
              <a:rPr lang="zh-CN" altLang="en-US" sz="2400" dirty="0" smtClean="0">
                <a:solidFill>
                  <a:srgbClr val="0F85F1"/>
                </a:solidFill>
                <a:latin typeface="微软雅黑" panose="020B0503020204020204" pitchFamily="34" charset="-122"/>
                <a:ea typeface="微软雅黑" panose="020B0503020204020204" pitchFamily="34" charset="-122"/>
              </a:rPr>
              <a:t>年</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我国学术界热议阶段</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434816" y="2640803"/>
            <a:ext cx="2982619" cy="1061829"/>
          </a:xfrm>
          <a:prstGeom prst="rect">
            <a:avLst/>
          </a:prstGeom>
        </p:spPr>
        <p:txBody>
          <a:bodyPr wrap="square">
            <a:spAutoFit/>
          </a:bodyPr>
          <a:lstStyle/>
          <a:p>
            <a:pPr>
              <a:lnSpc>
                <a:spcPct val="150000"/>
              </a:lnSpc>
            </a:pPr>
            <a:r>
              <a:rPr lang="en-US" altLang="zh-CN" sz="2400" dirty="0" smtClean="0">
                <a:solidFill>
                  <a:srgbClr val="0F85F1"/>
                </a:solidFill>
                <a:latin typeface="微软雅黑" panose="020B0503020204020204" pitchFamily="34" charset="-122"/>
                <a:ea typeface="微软雅黑" panose="020B0503020204020204" pitchFamily="34" charset="-122"/>
              </a:rPr>
              <a:t>2004</a:t>
            </a:r>
            <a:r>
              <a:rPr lang="zh-CN" altLang="en-US" sz="2400" dirty="0" smtClean="0">
                <a:solidFill>
                  <a:srgbClr val="0F85F1"/>
                </a:solidFill>
                <a:latin typeface="微软雅黑" panose="020B0503020204020204" pitchFamily="34" charset="-122"/>
                <a:ea typeface="微软雅黑" panose="020B0503020204020204" pitchFamily="34" charset="-122"/>
              </a:rPr>
              <a:t>年</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全国范围抽样调查</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2335123" y="3905414"/>
            <a:ext cx="2516795" cy="553998"/>
          </a:xfrm>
          <a:prstGeom prst="rect">
            <a:avLst/>
          </a:prstGeom>
          <a:noFill/>
        </p:spPr>
        <p:txBody>
          <a:bodyPr wrap="square" rtlCol="0">
            <a:spAutoFit/>
          </a:bodyPr>
          <a:lstStyle/>
          <a:p>
            <a:r>
              <a:rPr lang="zh-CN" altLang="en-US" sz="3000" dirty="0">
                <a:solidFill>
                  <a:schemeClr val="bg1">
                    <a:lumMod val="85000"/>
                  </a:schemeClr>
                </a:solidFill>
                <a:latin typeface="微软雅黑" pitchFamily="34" charset="-122"/>
                <a:ea typeface="微软雅黑" pitchFamily="34" charset="-122"/>
              </a:rPr>
              <a:t>推动国家发展</a:t>
            </a:r>
          </a:p>
        </p:txBody>
      </p:sp>
      <p:sp>
        <p:nvSpPr>
          <p:cNvPr id="29" name="TextBox 28"/>
          <p:cNvSpPr txBox="1"/>
          <p:nvPr/>
        </p:nvSpPr>
        <p:spPr>
          <a:xfrm>
            <a:off x="2681590" y="5700002"/>
            <a:ext cx="1823860" cy="553998"/>
          </a:xfrm>
          <a:prstGeom prst="rect">
            <a:avLst/>
          </a:prstGeom>
          <a:noFill/>
        </p:spPr>
        <p:txBody>
          <a:bodyPr wrap="square" rtlCol="0">
            <a:spAutoFit/>
          </a:bodyPr>
          <a:lstStyle/>
          <a:p>
            <a:r>
              <a:rPr lang="zh-CN" altLang="en-US" sz="3000" dirty="0" smtClean="0">
                <a:solidFill>
                  <a:schemeClr val="bg1">
                    <a:lumMod val="85000"/>
                  </a:schemeClr>
                </a:solidFill>
                <a:latin typeface="微软雅黑" pitchFamily="34" charset="-122"/>
                <a:ea typeface="微软雅黑" pitchFamily="34" charset="-122"/>
              </a:rPr>
              <a:t>提高</a:t>
            </a:r>
            <a:r>
              <a:rPr lang="en-US" altLang="zh-CN" sz="3000" dirty="0" smtClean="0">
                <a:solidFill>
                  <a:schemeClr val="bg1">
                    <a:lumMod val="85000"/>
                  </a:schemeClr>
                </a:solidFill>
                <a:latin typeface="微软雅黑" pitchFamily="34" charset="-122"/>
                <a:ea typeface="微软雅黑" pitchFamily="34" charset="-122"/>
              </a:rPr>
              <a:t>GDP</a:t>
            </a:r>
            <a:endParaRPr lang="zh-CN" altLang="en-US" sz="3000" dirty="0">
              <a:solidFill>
                <a:schemeClr val="bg1">
                  <a:lumMod val="85000"/>
                </a:schemeClr>
              </a:solidFill>
              <a:latin typeface="微软雅黑" pitchFamily="34" charset="-122"/>
              <a:ea typeface="微软雅黑" pitchFamily="34" charset="-122"/>
            </a:endParaRPr>
          </a:p>
        </p:txBody>
      </p:sp>
      <p:sp>
        <p:nvSpPr>
          <p:cNvPr id="30" name="下箭头 29"/>
          <p:cNvSpPr/>
          <p:nvPr/>
        </p:nvSpPr>
        <p:spPr>
          <a:xfrm>
            <a:off x="3277452" y="4758612"/>
            <a:ext cx="632136" cy="648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乘号 30"/>
          <p:cNvSpPr/>
          <p:nvPr/>
        </p:nvSpPr>
        <p:spPr>
          <a:xfrm>
            <a:off x="2847071" y="4362975"/>
            <a:ext cx="1492898" cy="1400212"/>
          </a:xfrm>
          <a:prstGeom prst="mathMultiply">
            <a:avLst/>
          </a:prstGeom>
          <a:solidFill>
            <a:schemeClr val="accent2">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7490800" y="3905414"/>
            <a:ext cx="1802261" cy="553998"/>
          </a:xfrm>
          <a:prstGeom prst="rect">
            <a:avLst/>
          </a:prstGeom>
          <a:noFill/>
        </p:spPr>
        <p:txBody>
          <a:bodyPr wrap="square" rtlCol="0">
            <a:spAutoFit/>
          </a:bodyPr>
          <a:lstStyle/>
          <a:p>
            <a:r>
              <a:rPr lang="zh-CN" altLang="en-US" sz="3000" dirty="0" smtClean="0">
                <a:solidFill>
                  <a:schemeClr val="bg1">
                    <a:lumMod val="85000"/>
                  </a:schemeClr>
                </a:solidFill>
                <a:latin typeface="微软雅黑" pitchFamily="34" charset="-122"/>
                <a:ea typeface="微软雅黑" pitchFamily="34" charset="-122"/>
              </a:rPr>
              <a:t>幸福指数</a:t>
            </a:r>
            <a:endParaRPr lang="zh-CN" altLang="en-US" sz="3000" dirty="0">
              <a:solidFill>
                <a:schemeClr val="bg1">
                  <a:lumMod val="85000"/>
                </a:schemeClr>
              </a:solidFill>
              <a:latin typeface="微软雅黑" pitchFamily="34" charset="-122"/>
              <a:ea typeface="微软雅黑" pitchFamily="34" charset="-122"/>
            </a:endParaRPr>
          </a:p>
        </p:txBody>
      </p:sp>
      <p:sp>
        <p:nvSpPr>
          <p:cNvPr id="33" name="TextBox 32"/>
          <p:cNvSpPr txBox="1"/>
          <p:nvPr/>
        </p:nvSpPr>
        <p:spPr>
          <a:xfrm>
            <a:off x="5303759" y="5580811"/>
            <a:ext cx="3014664" cy="553998"/>
          </a:xfrm>
          <a:prstGeom prst="rect">
            <a:avLst/>
          </a:prstGeom>
          <a:noFill/>
        </p:spPr>
        <p:txBody>
          <a:bodyPr wrap="square" rtlCol="0">
            <a:spAutoFit/>
          </a:bodyPr>
          <a:lstStyle/>
          <a:p>
            <a:r>
              <a:rPr lang="zh-CN" altLang="en-US" sz="3000" dirty="0" smtClean="0">
                <a:solidFill>
                  <a:schemeClr val="bg1">
                    <a:lumMod val="85000"/>
                  </a:schemeClr>
                </a:solidFill>
                <a:latin typeface="微软雅黑" pitchFamily="34" charset="-122"/>
                <a:ea typeface="微软雅黑" pitchFamily="34" charset="-122"/>
              </a:rPr>
              <a:t>比</a:t>
            </a:r>
            <a:r>
              <a:rPr lang="en-US" altLang="zh-CN" sz="3000" dirty="0" smtClean="0">
                <a:solidFill>
                  <a:schemeClr val="bg1">
                    <a:lumMod val="85000"/>
                  </a:schemeClr>
                </a:solidFill>
                <a:latin typeface="微软雅黑" pitchFamily="34" charset="-122"/>
                <a:ea typeface="微软雅黑" pitchFamily="34" charset="-122"/>
              </a:rPr>
              <a:t>GDP</a:t>
            </a:r>
            <a:r>
              <a:rPr lang="zh-CN" altLang="en-US" sz="3000" dirty="0" smtClean="0">
                <a:solidFill>
                  <a:schemeClr val="bg1">
                    <a:lumMod val="85000"/>
                  </a:schemeClr>
                </a:solidFill>
                <a:latin typeface="微软雅黑" pitchFamily="34" charset="-122"/>
                <a:ea typeface="微软雅黑" pitchFamily="34" charset="-122"/>
              </a:rPr>
              <a:t>更需重视</a:t>
            </a:r>
            <a:endParaRPr lang="zh-CN" altLang="en-US" sz="3000" dirty="0">
              <a:solidFill>
                <a:schemeClr val="bg1">
                  <a:lumMod val="85000"/>
                </a:schemeClr>
              </a:solidFill>
              <a:latin typeface="微软雅黑" pitchFamily="34" charset="-122"/>
              <a:ea typeface="微软雅黑" pitchFamily="34" charset="-122"/>
            </a:endParaRPr>
          </a:p>
        </p:txBody>
      </p:sp>
      <p:sp>
        <p:nvSpPr>
          <p:cNvPr id="34" name="TextBox 33"/>
          <p:cNvSpPr txBox="1"/>
          <p:nvPr/>
        </p:nvSpPr>
        <p:spPr>
          <a:xfrm>
            <a:off x="9342595" y="5572483"/>
            <a:ext cx="1802261" cy="553998"/>
          </a:xfrm>
          <a:prstGeom prst="rect">
            <a:avLst/>
          </a:prstGeom>
          <a:noFill/>
        </p:spPr>
        <p:txBody>
          <a:bodyPr wrap="square" rtlCol="0">
            <a:spAutoFit/>
          </a:bodyPr>
          <a:lstStyle/>
          <a:p>
            <a:r>
              <a:rPr lang="zh-CN" altLang="en-US" sz="3000" dirty="0" smtClean="0">
                <a:solidFill>
                  <a:schemeClr val="bg1">
                    <a:lumMod val="85000"/>
                  </a:schemeClr>
                </a:solidFill>
                <a:latin typeface="微软雅黑" pitchFamily="34" charset="-122"/>
                <a:ea typeface="微软雅黑" pitchFamily="34" charset="-122"/>
              </a:rPr>
              <a:t>国家发展</a:t>
            </a:r>
            <a:endParaRPr lang="zh-CN" altLang="en-US" sz="3000" dirty="0">
              <a:solidFill>
                <a:schemeClr val="bg1">
                  <a:lumMod val="85000"/>
                </a:schemeClr>
              </a:solidFill>
              <a:latin typeface="微软雅黑" pitchFamily="34" charset="-122"/>
              <a:ea typeface="微软雅黑" pitchFamily="34" charset="-122"/>
            </a:endParaRPr>
          </a:p>
        </p:txBody>
      </p:sp>
      <p:sp>
        <p:nvSpPr>
          <p:cNvPr id="35" name="下箭头 34"/>
          <p:cNvSpPr/>
          <p:nvPr/>
        </p:nvSpPr>
        <p:spPr>
          <a:xfrm rot="2474214">
            <a:off x="7036202" y="4547069"/>
            <a:ext cx="797228" cy="8801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rot="18965149">
            <a:off x="9221642" y="4538937"/>
            <a:ext cx="797228" cy="8801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353624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arn(inVertical)">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circle(in)">
                                      <p:cBhvr>
                                        <p:cTn id="36" dur="20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barn(inVertical)">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arn(inVertical)">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arn(inVertical)">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10" grpId="0"/>
      <p:bldP spid="29" grpId="0"/>
      <p:bldP spid="30" grpId="0" animBg="1"/>
      <p:bldP spid="31" grpId="0" animBg="1"/>
      <p:bldP spid="32" grpId="0"/>
      <p:bldP spid="33" grpId="0"/>
      <p:bldP spid="34" grpId="0"/>
      <p:bldP spid="35"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6392" y="1353153"/>
            <a:ext cx="11446137" cy="5205933"/>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3" name="矩形 2"/>
          <p:cNvSpPr/>
          <p:nvPr/>
        </p:nvSpPr>
        <p:spPr>
          <a:xfrm>
            <a:off x="289249" y="1223518"/>
            <a:ext cx="11719249" cy="5447870"/>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4" name="矩形 3"/>
          <p:cNvSpPr/>
          <p:nvPr/>
        </p:nvSpPr>
        <p:spPr>
          <a:xfrm>
            <a:off x="1022554" y="2083491"/>
            <a:ext cx="10146891" cy="3511801"/>
          </a:xfrm>
          <a:prstGeom prst="rect">
            <a:avLst/>
          </a:prstGeom>
        </p:spPr>
        <p:txBody>
          <a:bodyPr wrap="square" lIns="48838" tIns="24419" rIns="48838" bIns="24419">
            <a:spAutoFit/>
          </a:bodyPr>
          <a:lstStyle/>
          <a:p>
            <a:pPr marL="342900" indent="-342900" defTabSz="243825">
              <a:lnSpc>
                <a:spcPct val="250000"/>
              </a:lnSpc>
              <a:buFont typeface="Wingdings" panose="05000000000000000000" pitchFamily="2" charset="2"/>
              <a:buChar char="l"/>
            </a:pPr>
            <a:r>
              <a:rPr lang="zh-CN" altLang="en-US" sz="3000" dirty="0" smtClean="0">
                <a:solidFill>
                  <a:srgbClr val="959595"/>
                </a:solidFill>
                <a:latin typeface="微软雅黑" panose="020B0503020204020204" pitchFamily="34" charset="-122"/>
                <a:ea typeface="微软雅黑" panose="020B0503020204020204" pitchFamily="34" charset="-122"/>
              </a:rPr>
              <a:t>这个真心</a:t>
            </a:r>
            <a:endParaRPr lang="en-US" altLang="zh-CN" sz="3000" dirty="0" smtClean="0">
              <a:solidFill>
                <a:srgbClr val="959595"/>
              </a:solidFill>
              <a:latin typeface="微软雅黑" panose="020B0503020204020204" pitchFamily="34" charset="-122"/>
              <a:ea typeface="微软雅黑" panose="020B0503020204020204" pitchFamily="34" charset="-122"/>
            </a:endParaRPr>
          </a:p>
          <a:p>
            <a:pPr marL="342900" indent="-342900" defTabSz="243825">
              <a:lnSpc>
                <a:spcPct val="250000"/>
              </a:lnSpc>
              <a:buFont typeface="Wingdings" panose="05000000000000000000" pitchFamily="2" charset="2"/>
              <a:buChar char="l"/>
            </a:pPr>
            <a:r>
              <a:rPr lang="zh-CN" altLang="en-US" sz="3000" dirty="0" smtClean="0">
                <a:solidFill>
                  <a:srgbClr val="959595"/>
                </a:solidFill>
                <a:latin typeface="微软雅黑" panose="020B0503020204020204" pitchFamily="34" charset="-122"/>
                <a:ea typeface="微软雅黑" panose="020B0503020204020204" pitchFamily="34" charset="-122"/>
              </a:rPr>
              <a:t>不知道怎么</a:t>
            </a:r>
            <a:endParaRPr lang="en-US" altLang="zh-CN" sz="3000" dirty="0" smtClean="0">
              <a:solidFill>
                <a:srgbClr val="959595"/>
              </a:solidFill>
              <a:latin typeface="微软雅黑" panose="020B0503020204020204" pitchFamily="34" charset="-122"/>
              <a:ea typeface="微软雅黑" panose="020B0503020204020204" pitchFamily="34" charset="-122"/>
            </a:endParaRPr>
          </a:p>
          <a:p>
            <a:pPr marL="342900" indent="-342900" defTabSz="243825">
              <a:lnSpc>
                <a:spcPct val="250000"/>
              </a:lnSpc>
              <a:buFont typeface="Wingdings" panose="05000000000000000000" pitchFamily="2" charset="2"/>
              <a:buChar char="l"/>
            </a:pPr>
            <a:r>
              <a:rPr lang="zh-CN" altLang="en-US" sz="3000" dirty="0">
                <a:solidFill>
                  <a:srgbClr val="959595"/>
                </a:solidFill>
                <a:latin typeface="微软雅黑" panose="020B0503020204020204" pitchFamily="34" charset="-122"/>
                <a:ea typeface="微软雅黑" panose="020B0503020204020204" pitchFamily="34" charset="-122"/>
              </a:rPr>
              <a:t>概括</a:t>
            </a:r>
            <a:endParaRPr lang="en-US" altLang="zh-CN" sz="3000" dirty="0">
              <a:solidFill>
                <a:srgbClr val="959595"/>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6392" y="1082965"/>
            <a:ext cx="1192325" cy="1187138"/>
          </a:xfrm>
          <a:prstGeom prst="rect">
            <a:avLst/>
          </a:prstGeom>
          <a:noFill/>
        </p:spPr>
        <p:txBody>
          <a:bodyPr wrap="square" lIns="48838" tIns="24419" rIns="48838" bIns="24419" rtlCol="0">
            <a:spAutoFit/>
          </a:bodyPr>
          <a:lstStyle/>
          <a:p>
            <a:r>
              <a:rPr lang="zh-CN" altLang="en-US" sz="7400" dirty="0">
                <a:solidFill>
                  <a:schemeClr val="bg1">
                    <a:lumMod val="85000"/>
                  </a:schemeClr>
                </a:solidFill>
                <a:latin typeface="Impact" panose="020B0806030902050204" pitchFamily="34" charset="0"/>
              </a:rPr>
              <a:t>“</a:t>
            </a:r>
          </a:p>
        </p:txBody>
      </p:sp>
      <p:sp>
        <p:nvSpPr>
          <p:cNvPr id="12"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研究目的</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018107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6392" y="1353153"/>
            <a:ext cx="11446137" cy="5205933"/>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3" name="矩形 2"/>
          <p:cNvSpPr/>
          <p:nvPr/>
        </p:nvSpPr>
        <p:spPr>
          <a:xfrm>
            <a:off x="289249" y="1223518"/>
            <a:ext cx="11719249" cy="5447870"/>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5" name="文本框 4"/>
          <p:cNvSpPr txBox="1"/>
          <p:nvPr/>
        </p:nvSpPr>
        <p:spPr>
          <a:xfrm>
            <a:off x="426392" y="1082965"/>
            <a:ext cx="1192325" cy="1187138"/>
          </a:xfrm>
          <a:prstGeom prst="rect">
            <a:avLst/>
          </a:prstGeom>
          <a:noFill/>
        </p:spPr>
        <p:txBody>
          <a:bodyPr wrap="square" lIns="48838" tIns="24419" rIns="48838" bIns="24419" rtlCol="0">
            <a:spAutoFit/>
          </a:bodyPr>
          <a:lstStyle/>
          <a:p>
            <a:r>
              <a:rPr lang="zh-CN" altLang="en-US" sz="7400" dirty="0">
                <a:solidFill>
                  <a:schemeClr val="bg1">
                    <a:lumMod val="85000"/>
                  </a:schemeClr>
                </a:solidFill>
                <a:latin typeface="Impact" panose="020B0806030902050204" pitchFamily="34" charset="0"/>
              </a:rPr>
              <a:t>“</a:t>
            </a:r>
          </a:p>
        </p:txBody>
      </p:sp>
      <p:sp>
        <p:nvSpPr>
          <p:cNvPr id="12"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新颖性说明</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901819" y="2192693"/>
            <a:ext cx="6494107" cy="707886"/>
          </a:xfrm>
          <a:prstGeom prst="rect">
            <a:avLst/>
          </a:prstGeom>
          <a:noFill/>
        </p:spPr>
        <p:txBody>
          <a:bodyPr wrap="square" rtlCol="0">
            <a:spAutoFit/>
          </a:bodyPr>
          <a:lstStyle/>
          <a:p>
            <a:r>
              <a:rPr lang="zh-CN" altLang="en-US" sz="4000" dirty="0" smtClean="0">
                <a:solidFill>
                  <a:schemeClr val="bg1">
                    <a:lumMod val="85000"/>
                  </a:schemeClr>
                </a:solidFill>
              </a:rPr>
              <a:t>幸福感指数的调查研究</a:t>
            </a:r>
            <a:r>
              <a:rPr lang="zh-CN" altLang="en-US" sz="4000" dirty="0">
                <a:solidFill>
                  <a:schemeClr val="bg1">
                    <a:lumMod val="85000"/>
                  </a:schemeClr>
                </a:solidFill>
              </a:rPr>
              <a:t>方向</a:t>
            </a:r>
          </a:p>
        </p:txBody>
      </p:sp>
      <p:sp>
        <p:nvSpPr>
          <p:cNvPr id="6" name="TextBox 5"/>
          <p:cNvSpPr txBox="1"/>
          <p:nvPr/>
        </p:nvSpPr>
        <p:spPr>
          <a:xfrm>
            <a:off x="2155370" y="4374911"/>
            <a:ext cx="3540274" cy="553998"/>
          </a:xfrm>
          <a:prstGeom prst="rect">
            <a:avLst/>
          </a:prstGeom>
          <a:noFill/>
        </p:spPr>
        <p:txBody>
          <a:bodyPr wrap="square" rtlCol="0">
            <a:spAutoFit/>
          </a:bodyPr>
          <a:lstStyle/>
          <a:p>
            <a:r>
              <a:rPr lang="zh-CN" altLang="en-US" sz="3000" dirty="0">
                <a:solidFill>
                  <a:schemeClr val="bg1">
                    <a:lumMod val="85000"/>
                  </a:schemeClr>
                </a:solidFill>
              </a:rPr>
              <a:t>不同</a:t>
            </a:r>
            <a:r>
              <a:rPr lang="zh-CN" altLang="en-US" sz="3000" dirty="0" smtClean="0">
                <a:solidFill>
                  <a:schemeClr val="bg1">
                    <a:lumMod val="85000"/>
                  </a:schemeClr>
                </a:solidFill>
              </a:rPr>
              <a:t>省市间的差异</a:t>
            </a:r>
            <a:endParaRPr lang="zh-CN" altLang="en-US" sz="3000" dirty="0">
              <a:solidFill>
                <a:schemeClr val="bg1">
                  <a:lumMod val="85000"/>
                </a:schemeClr>
              </a:solidFill>
            </a:endParaRPr>
          </a:p>
        </p:txBody>
      </p:sp>
      <p:sp>
        <p:nvSpPr>
          <p:cNvPr id="14" name="TextBox 13"/>
          <p:cNvSpPr txBox="1"/>
          <p:nvPr/>
        </p:nvSpPr>
        <p:spPr>
          <a:xfrm>
            <a:off x="8254482" y="4374911"/>
            <a:ext cx="1878562" cy="553998"/>
          </a:xfrm>
          <a:prstGeom prst="rect">
            <a:avLst/>
          </a:prstGeom>
          <a:noFill/>
        </p:spPr>
        <p:txBody>
          <a:bodyPr wrap="square" rtlCol="0">
            <a:spAutoFit/>
          </a:bodyPr>
          <a:lstStyle/>
          <a:p>
            <a:r>
              <a:rPr lang="zh-CN" altLang="en-US" sz="3000" dirty="0">
                <a:solidFill>
                  <a:schemeClr val="bg1">
                    <a:lumMod val="85000"/>
                  </a:schemeClr>
                </a:solidFill>
              </a:rPr>
              <a:t>农村</a:t>
            </a:r>
            <a:r>
              <a:rPr lang="zh-CN" altLang="en-US" sz="3000" dirty="0" smtClean="0">
                <a:solidFill>
                  <a:schemeClr val="bg1">
                    <a:lumMod val="85000"/>
                  </a:schemeClr>
                </a:solidFill>
              </a:rPr>
              <a:t>居民</a:t>
            </a:r>
            <a:endParaRPr lang="zh-CN" altLang="en-US" sz="3000" dirty="0">
              <a:solidFill>
                <a:schemeClr val="bg1">
                  <a:lumMod val="85000"/>
                </a:schemeClr>
              </a:solidFill>
            </a:endParaRPr>
          </a:p>
        </p:txBody>
      </p:sp>
    </p:spTree>
    <p:extLst>
      <p:ext uri="{BB962C8B-B14F-4D97-AF65-F5344CB8AC3E}">
        <p14:creationId xmlns:p14="http://schemas.microsoft.com/office/powerpoint/2010/main" val="355479585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par>
                                <p:cTn id="7" presetID="6" presetClass="emph" presetSubtype="0" fill="hold" grpId="0" nodeType="withEffect">
                                  <p:stCondLst>
                                    <p:cond delay="0"/>
                                  </p:stCondLst>
                                  <p:childTnLst>
                                    <p:animScale>
                                      <p:cBhvr>
                                        <p:cTn id="8"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6392" y="1353153"/>
            <a:ext cx="11446137" cy="5205933"/>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3" name="矩形 2"/>
          <p:cNvSpPr/>
          <p:nvPr/>
        </p:nvSpPr>
        <p:spPr>
          <a:xfrm>
            <a:off x="289249" y="1223518"/>
            <a:ext cx="11719249" cy="5447870"/>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5" name="文本框 4"/>
          <p:cNvSpPr txBox="1"/>
          <p:nvPr/>
        </p:nvSpPr>
        <p:spPr>
          <a:xfrm>
            <a:off x="426392" y="1082965"/>
            <a:ext cx="1192325" cy="1187138"/>
          </a:xfrm>
          <a:prstGeom prst="rect">
            <a:avLst/>
          </a:prstGeom>
          <a:noFill/>
        </p:spPr>
        <p:txBody>
          <a:bodyPr wrap="square" lIns="48838" tIns="24419" rIns="48838" bIns="24419" rtlCol="0">
            <a:spAutoFit/>
          </a:bodyPr>
          <a:lstStyle/>
          <a:p>
            <a:r>
              <a:rPr lang="zh-CN" altLang="en-US" sz="7400" dirty="0">
                <a:solidFill>
                  <a:schemeClr val="bg1">
                    <a:lumMod val="85000"/>
                  </a:schemeClr>
                </a:solidFill>
                <a:latin typeface="Impact" panose="020B0806030902050204" pitchFamily="34" charset="0"/>
              </a:rPr>
              <a:t>“</a:t>
            </a:r>
          </a:p>
        </p:txBody>
      </p:sp>
      <p:sp>
        <p:nvSpPr>
          <p:cNvPr id="12"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新颖性说明</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aphicFrame>
        <p:nvGraphicFramePr>
          <p:cNvPr id="4" name="图表 3"/>
          <p:cNvGraphicFramePr/>
          <p:nvPr>
            <p:extLst>
              <p:ext uri="{D42A27DB-BD31-4B8C-83A1-F6EECF244321}">
                <p14:modId xmlns:p14="http://schemas.microsoft.com/office/powerpoint/2010/main" val="1302736870"/>
              </p:ext>
            </p:extLst>
          </p:nvPr>
        </p:nvGraphicFramePr>
        <p:xfrm>
          <a:off x="849086" y="1353153"/>
          <a:ext cx="10431625" cy="5205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5479585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6392" y="1353153"/>
            <a:ext cx="11446137" cy="5205933"/>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3" name="矩形 2"/>
          <p:cNvSpPr/>
          <p:nvPr/>
        </p:nvSpPr>
        <p:spPr>
          <a:xfrm>
            <a:off x="289249" y="1223518"/>
            <a:ext cx="11719249" cy="5447870"/>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5" name="文本框 4"/>
          <p:cNvSpPr txBox="1"/>
          <p:nvPr/>
        </p:nvSpPr>
        <p:spPr>
          <a:xfrm>
            <a:off x="426392" y="1082965"/>
            <a:ext cx="1192325" cy="1187138"/>
          </a:xfrm>
          <a:prstGeom prst="rect">
            <a:avLst/>
          </a:prstGeom>
          <a:noFill/>
        </p:spPr>
        <p:txBody>
          <a:bodyPr wrap="square" lIns="48838" tIns="24419" rIns="48838" bIns="24419" rtlCol="0">
            <a:spAutoFit/>
          </a:bodyPr>
          <a:lstStyle/>
          <a:p>
            <a:r>
              <a:rPr lang="zh-CN" altLang="en-US" sz="7400" dirty="0">
                <a:solidFill>
                  <a:schemeClr val="bg1">
                    <a:lumMod val="85000"/>
                  </a:schemeClr>
                </a:solidFill>
                <a:latin typeface="Impact" panose="020B0806030902050204" pitchFamily="34" charset="0"/>
              </a:rPr>
              <a:t>“</a:t>
            </a:r>
          </a:p>
        </p:txBody>
      </p:sp>
      <p:sp>
        <p:nvSpPr>
          <p:cNvPr id="12"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新颖性说明</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aphicFrame>
        <p:nvGraphicFramePr>
          <p:cNvPr id="11" name="图表 10"/>
          <p:cNvGraphicFramePr/>
          <p:nvPr>
            <p:extLst>
              <p:ext uri="{D42A27DB-BD31-4B8C-83A1-F6EECF244321}">
                <p14:modId xmlns:p14="http://schemas.microsoft.com/office/powerpoint/2010/main" val="1264194806"/>
              </p:ext>
            </p:extLst>
          </p:nvPr>
        </p:nvGraphicFramePr>
        <p:xfrm>
          <a:off x="2992347" y="1895223"/>
          <a:ext cx="6139543" cy="38618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18107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6392" y="1353153"/>
            <a:ext cx="11446137" cy="5205933"/>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3" name="矩形 2"/>
          <p:cNvSpPr/>
          <p:nvPr/>
        </p:nvSpPr>
        <p:spPr>
          <a:xfrm>
            <a:off x="289249" y="1223518"/>
            <a:ext cx="11719249" cy="5447870"/>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lIns="48838" tIns="24419" rIns="48838" bIns="24419" rtlCol="0" anchor="ctr"/>
          <a:lstStyle/>
          <a:p>
            <a:pPr algn="ctr"/>
            <a:endParaRPr lang="zh-CN" altLang="en-US"/>
          </a:p>
        </p:txBody>
      </p:sp>
      <p:sp>
        <p:nvSpPr>
          <p:cNvPr id="5" name="文本框 4"/>
          <p:cNvSpPr txBox="1"/>
          <p:nvPr/>
        </p:nvSpPr>
        <p:spPr>
          <a:xfrm>
            <a:off x="426392" y="1082965"/>
            <a:ext cx="1192325" cy="1187138"/>
          </a:xfrm>
          <a:prstGeom prst="rect">
            <a:avLst/>
          </a:prstGeom>
          <a:noFill/>
        </p:spPr>
        <p:txBody>
          <a:bodyPr wrap="square" lIns="48838" tIns="24419" rIns="48838" bIns="24419" rtlCol="0">
            <a:spAutoFit/>
          </a:bodyPr>
          <a:lstStyle/>
          <a:p>
            <a:r>
              <a:rPr lang="zh-CN" altLang="en-US" sz="7400" dirty="0">
                <a:solidFill>
                  <a:schemeClr val="bg1">
                    <a:lumMod val="85000"/>
                  </a:schemeClr>
                </a:solidFill>
                <a:latin typeface="Impact" panose="020B0806030902050204" pitchFamily="34" charset="0"/>
              </a:rPr>
              <a:t>“</a:t>
            </a: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9279" y="3477689"/>
            <a:ext cx="853441" cy="339191"/>
          </a:xfrm>
          <a:prstGeom prst="rect">
            <a:avLst/>
          </a:prstGeom>
        </p:spPr>
      </p:pic>
      <p:sp>
        <p:nvSpPr>
          <p:cNvPr id="12" name="TextBox 13"/>
          <p:cNvSpPr txBox="1"/>
          <p:nvPr/>
        </p:nvSpPr>
        <p:spPr>
          <a:xfrm>
            <a:off x="680935" y="281666"/>
            <a:ext cx="4622824" cy="782401"/>
          </a:xfrm>
          <a:prstGeom prst="rect">
            <a:avLst/>
          </a:prstGeom>
          <a:noFill/>
        </p:spPr>
        <p:txBody>
          <a:bodyPr wrap="square" lIns="48838" tIns="24419" rIns="48838" bIns="24419" rtlCol="0">
            <a:spAutoFit/>
          </a:bodyPr>
          <a:lstStyle/>
          <a:p>
            <a:pPr defTabSz="943168">
              <a:lnSpc>
                <a:spcPct val="150000"/>
              </a:lnSpc>
            </a:pPr>
            <a:r>
              <a:rPr lang="zh-CN" altLang="en-US" sz="3600" b="1" dirty="0" smtClean="0">
                <a:solidFill>
                  <a:prstClr val="black">
                    <a:lumMod val="65000"/>
                    <a:lumOff val="35000"/>
                  </a:prstClr>
                </a:solidFill>
                <a:latin typeface="微软雅黑" panose="020B0503020204020204" pitchFamily="34" charset="-122"/>
                <a:ea typeface="微软雅黑" panose="020B0503020204020204" pitchFamily="34" charset="-122"/>
              </a:rPr>
              <a:t>新颖性说明</a:t>
            </a:r>
            <a:endParaRPr 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aphicFrame>
        <p:nvGraphicFramePr>
          <p:cNvPr id="10" name="图表 9"/>
          <p:cNvGraphicFramePr/>
          <p:nvPr>
            <p:extLst>
              <p:ext uri="{D42A27DB-BD31-4B8C-83A1-F6EECF244321}">
                <p14:modId xmlns:p14="http://schemas.microsoft.com/office/powerpoint/2010/main" val="1658796927"/>
              </p:ext>
            </p:extLst>
          </p:nvPr>
        </p:nvGraphicFramePr>
        <p:xfrm>
          <a:off x="2237272" y="937950"/>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504992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329806" y="3073477"/>
            <a:ext cx="5105473" cy="906915"/>
          </a:xfrm>
          <a:prstGeom prst="rect">
            <a:avLst/>
          </a:prstGeom>
        </p:spPr>
        <p:txBody>
          <a:bodyPr wrap="square">
            <a:spAutoFit/>
          </a:bodyPr>
          <a:lstStyle/>
          <a:p>
            <a:pPr algn="r">
              <a:lnSpc>
                <a:spcPct val="150000"/>
              </a:lnSpc>
            </a:pPr>
            <a:r>
              <a:rPr lang="en-US" altLang="zh-CN" sz="4000" dirty="0" smtClean="0">
                <a:solidFill>
                  <a:schemeClr val="tx1">
                    <a:lumMod val="65000"/>
                    <a:lumOff val="35000"/>
                  </a:schemeClr>
                </a:solidFill>
                <a:latin typeface="微软雅黑" panose="020B0503020204020204" pitchFamily="34" charset="-122"/>
                <a:ea typeface="微软雅黑" panose="020B0503020204020204" pitchFamily="34" charset="-122"/>
              </a:rPr>
              <a:t>——EPS</a:t>
            </a:r>
            <a:r>
              <a:rPr lang="zh-CN" altLang="en-US" sz="4000" dirty="0" smtClean="0">
                <a:solidFill>
                  <a:schemeClr val="tx1">
                    <a:lumMod val="65000"/>
                    <a:lumOff val="35000"/>
                  </a:schemeClr>
                </a:solidFill>
                <a:latin typeface="微软雅黑" panose="020B0503020204020204" pitchFamily="34" charset="-122"/>
                <a:ea typeface="微软雅黑" panose="020B0503020204020204" pitchFamily="34" charset="-122"/>
              </a:rPr>
              <a:t>数据平台</a:t>
            </a:r>
            <a:endParaRPr lang="zh-CN" altLang="en-US" sz="4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9551349" y="5328115"/>
            <a:ext cx="2027118"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1351993" y="15240"/>
            <a:ext cx="6863916" cy="682752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11" name="文本框 10"/>
            <p:cNvSpPr txBox="1"/>
            <p:nvPr/>
          </p:nvSpPr>
          <p:spPr>
            <a:xfrm>
              <a:off x="3276600" y="3904634"/>
              <a:ext cx="4724400" cy="4589477"/>
            </a:xfrm>
            <a:prstGeom prst="rect">
              <a:avLst/>
            </a:prstGeom>
            <a:noFill/>
          </p:spPr>
          <p:txBody>
            <a:bodyPr wrap="square" rtlCol="0">
              <a:spAutoFit/>
            </a:bodyPr>
            <a:lstStyle/>
            <a:p>
              <a:pPr algn="ctr"/>
              <a:r>
                <a:rPr lang="en-US" altLang="zh-CN" sz="15306" dirty="0" smtClean="0">
                  <a:solidFill>
                    <a:schemeClr val="bg1"/>
                  </a:solidFill>
                  <a:effectLst>
                    <a:outerShdw blurRad="38100" dist="38100" dir="2700000" algn="tl">
                      <a:srgbClr val="000000">
                        <a:alpha val="43137"/>
                      </a:srgbClr>
                    </a:outerShdw>
                  </a:effectLst>
                  <a:latin typeface="Impact" panose="020B0806030902050204" pitchFamily="34" charset="0"/>
                </a:rPr>
                <a:t>02</a:t>
              </a:r>
              <a:endParaRPr lang="zh-CN" altLang="en-US" sz="15306"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2" name="MH_Entry_1">
            <a:hlinkClick r:id="rId5" action="ppaction://hlinksldjump"/>
            <a:extLst>
              <a:ext uri="{FF2B5EF4-FFF2-40B4-BE49-F238E27FC236}">
                <a16:creationId xmlns:a16="http://schemas.microsoft.com/office/drawing/2014/main" xmlns="" id="{35A8E419-4EA9-40B8-86C1-157DC4905A9A}"/>
              </a:ext>
            </a:extLst>
          </p:cNvPr>
          <p:cNvSpPr>
            <a:spLocks noChangeArrowheads="1"/>
          </p:cNvSpPr>
          <p:nvPr>
            <p:custDataLst>
              <p:tags r:id="rId1"/>
            </p:custDataLst>
          </p:nvPr>
        </p:nvSpPr>
        <p:spPr bwMode="auto">
          <a:xfrm>
            <a:off x="6329806" y="1679141"/>
            <a:ext cx="5105473" cy="60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zh-CN" altLang="en-US" sz="5400" dirty="0" smtClean="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信息资源利用</a:t>
            </a:r>
            <a:endParaRPr lang="zh-CN" altLang="en-US" sz="54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7164801"/>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 presetClass="entr" presetSubtype="2" fill="hold" grpId="0" nodeType="withEffect" p14:presetBounceEnd="50000">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14:bounceEnd="50000">
                                          <p:cBhvr additive="base">
                                            <p:cTn id="18" dur="10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 presetClass="entr" presetSubtype="2"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1+#ppt_w/2"/>
                                              </p:val>
                                            </p:tav>
                                            <p:tav tm="100000">
                                              <p:val>
                                                <p:strVal val="#ppt_x"/>
                                              </p:val>
                                            </p:tav>
                                          </p:tavLst>
                                        </p:anim>
                                        <p:anim calcmode="lin" valueType="num">
                                          <p:cBhvr additive="base">
                                            <p:cTn id="1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F85F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633</Words>
  <Application>Microsoft Office PowerPoint</Application>
  <PresentationFormat>自定义</PresentationFormat>
  <Paragraphs>136</Paragraphs>
  <Slides>20</Slides>
  <Notes>0</Notes>
  <HiddenSlides>0</HiddenSlides>
  <MMClips>0</MMClips>
  <ScaleCrop>false</ScaleCrop>
  <HeadingPairs>
    <vt:vector size="4" baseType="variant">
      <vt:variant>
        <vt:lpstr>主题</vt:lpstr>
      </vt:variant>
      <vt:variant>
        <vt:i4>2</vt:i4>
      </vt:variant>
      <vt:variant>
        <vt:lpstr>幻灯片标题</vt:lpstr>
      </vt:variant>
      <vt:variant>
        <vt:i4>20</vt:i4>
      </vt:variant>
    </vt:vector>
  </HeadingPairs>
  <TitlesOfParts>
    <vt:vector size="22" baseType="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Amy Sun</dc:creator>
  <cp:lastModifiedBy>陈诺</cp:lastModifiedBy>
  <cp:revision>36</cp:revision>
  <dcterms:created xsi:type="dcterms:W3CDTF">2017-12-22T02:01:49Z</dcterms:created>
  <dcterms:modified xsi:type="dcterms:W3CDTF">2017-12-23T08:37:42Z</dcterms:modified>
</cp:coreProperties>
</file>